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L02gG/RTslKQ3n0pzcjM5DcqW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a866158d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13a866158d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4bf0ef2a2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94bf0ef2a2_1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394bf0ef2a2_1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4bf0ef2a2_1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94bf0ef2a2_1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94bf0ef2a2_1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4bf0ef2a2_1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94bf0ef2a2_1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394bf0ef2a2_1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9e0ef38d9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9e0ef38d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9e0ef38d9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4bf0ef2a2_1_1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94bf0ef2a2_1_1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e0ef38d92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9e0ef38d92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4bf0ef2a2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94bf0ef2a2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394bf0ef2a2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9e0ef38d9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9e0ef38d9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9e0ef38d92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9e0ef38d92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9e0ef38d9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9e0ef38d9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39e0ef38d92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f43976a8b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gff43976a8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ff43976a8b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839d290c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39839d290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9839d290c1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839d290c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g39839d290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9839d290c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e0ef38d92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g39e0ef38d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9e0ef38d92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e0ef38d92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g39e0ef38d9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9e0ef38d92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839d290c1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9839d290c1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9839d290c1_0_2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629843" y="342900"/>
            <a:ext cx="294917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3887393" y="740571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8" name="Google Shape;28;p26"/>
          <p:cNvSpPr txBox="1"/>
          <p:nvPr>
            <p:ph idx="2" type="body"/>
          </p:nvPr>
        </p:nvSpPr>
        <p:spPr>
          <a:xfrm>
            <a:off x="629843" y="1543052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9" name="Google Shape;29;p26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623889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623889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629842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29153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/>
          <p:nvPr>
            <p:ph type="title"/>
          </p:nvPr>
        </p:nvSpPr>
        <p:spPr>
          <a:xfrm rot="5400000">
            <a:off x="5350074" y="1467448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" type="body"/>
          </p:nvPr>
        </p:nvSpPr>
        <p:spPr>
          <a:xfrm rot="5400000">
            <a:off x="1349576" y="-447077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3a866158d7_0_0" title="INFANCIAS 2.jpg"/>
          <p:cNvPicPr preferRelativeResize="0"/>
          <p:nvPr/>
        </p:nvPicPr>
        <p:blipFill rotWithShape="1">
          <a:blip r:embed="rId3">
            <a:alphaModFix/>
          </a:blip>
          <a:srcRect b="0" l="10088" r="10096" t="0"/>
          <a:stretch/>
        </p:blipFill>
        <p:spPr>
          <a:xfrm>
            <a:off x="1" y="0"/>
            <a:ext cx="54738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3a866158d7_0_0"/>
          <p:cNvSpPr/>
          <p:nvPr/>
        </p:nvSpPr>
        <p:spPr>
          <a:xfrm>
            <a:off x="-50" y="-2"/>
            <a:ext cx="5473800" cy="5143500"/>
          </a:xfrm>
          <a:prstGeom prst="rect">
            <a:avLst/>
          </a:prstGeom>
          <a:solidFill>
            <a:srgbClr val="000000">
              <a:alpha val="3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3a866158d7_0_0"/>
          <p:cNvSpPr/>
          <p:nvPr/>
        </p:nvSpPr>
        <p:spPr>
          <a:xfrm flipH="1">
            <a:off x="422400" y="468893"/>
            <a:ext cx="4629000" cy="42057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3a866158d7_0_0"/>
          <p:cNvSpPr txBox="1"/>
          <p:nvPr/>
        </p:nvSpPr>
        <p:spPr>
          <a:xfrm>
            <a:off x="1117600" y="3632200"/>
            <a:ext cx="323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#SIEMPRE</a:t>
            </a:r>
            <a:r>
              <a:rPr b="0" i="0" lang="es-MX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13a866158d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8100" y="380025"/>
            <a:ext cx="1896674" cy="15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3a866158d7_0_0"/>
          <p:cNvSpPr txBox="1"/>
          <p:nvPr/>
        </p:nvSpPr>
        <p:spPr>
          <a:xfrm>
            <a:off x="5571100" y="2084525"/>
            <a:ext cx="3490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Desplazamiento forzado interno </a:t>
            </a:r>
            <a:endParaRPr b="1"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 familias e infancias de poblaciones callejeras</a:t>
            </a:r>
            <a:r>
              <a:rPr lang="es-MX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entre los derechos humanos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 el odio institucional</a:t>
            </a:r>
            <a:endParaRPr b="0" i="0" sz="1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89803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79" name="Google Shape;179;p13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7113" y="-180493"/>
            <a:ext cx="4465801" cy="445782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/>
        </p:nvSpPr>
        <p:spPr>
          <a:xfrm>
            <a:off x="0" y="832500"/>
            <a:ext cx="48081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MX" sz="3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¿POR QUÉ LLEGAN A LA CALLE? </a:t>
            </a:r>
            <a:endParaRPr b="1" i="0" sz="3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s-MX" sz="31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CÍRCULOS DE PROTECCIÓN</a:t>
            </a:r>
            <a:endParaRPr b="0" i="0" sz="3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475300" y="52300"/>
            <a:ext cx="8272200" cy="4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MX" sz="2308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Enfoque de derechos de la infancia</a:t>
            </a:r>
            <a:endParaRPr b="1" sz="2308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065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8"/>
              <a:buChar char="●"/>
            </a:pPr>
            <a:r>
              <a:rPr b="1" lang="es-MX" sz="1708">
                <a:latin typeface="Arial"/>
                <a:ea typeface="Arial"/>
                <a:cs typeface="Arial"/>
                <a:sym typeface="Arial"/>
              </a:rPr>
              <a:t>Principios clave:</a:t>
            </a: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-3370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8"/>
              <a:buChar char="○"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Interés superior del niño.</a:t>
            </a: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-3370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8"/>
              <a:buChar char="○"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No discriminación.</a:t>
            </a: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-3370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8"/>
              <a:buChar char="○"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Participación y expresión.</a:t>
            </a: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-33706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8"/>
              <a:buChar char="○"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Supervivencia y desarrollo integral.</a:t>
            </a: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-3370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8"/>
              <a:buChar char="●"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Las infancias son </a:t>
            </a:r>
            <a:r>
              <a:rPr b="1" lang="es-MX" sz="1708">
                <a:latin typeface="Arial"/>
                <a:ea typeface="Arial"/>
                <a:cs typeface="Arial"/>
                <a:sym typeface="Arial"/>
              </a:rPr>
              <a:t>sujetos de derechos</a:t>
            </a:r>
            <a:r>
              <a:rPr lang="es-MX" sz="1708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br>
              <a:rPr lang="es-MX" sz="1708">
                <a:latin typeface="Arial"/>
                <a:ea typeface="Arial"/>
                <a:cs typeface="Arial"/>
                <a:sym typeface="Arial"/>
              </a:rPr>
            </a:b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¿Cómo se traduce el enfoque de DDHH en nuestro trabajo cotidiano en la calle?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8">
                <a:latin typeface="Arial"/>
                <a:ea typeface="Arial"/>
                <a:cs typeface="Arial"/>
                <a:sym typeface="Arial"/>
              </a:rPr>
              <a:t>¿Cómo reciben las poblaciones callejeras información sobre sus derechos humanos?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196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90" name="Google Shape;190;p9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94bf0ef2a2_1_93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23089"/>
            <a:ext cx="9144000" cy="112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94bf0ef2a2_1_93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7247701" y="3269934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98" name="Google Shape;198;g394bf0ef2a2_1_93"/>
          <p:cNvSpPr/>
          <p:nvPr/>
        </p:nvSpPr>
        <p:spPr>
          <a:xfrm rot="-2081266">
            <a:off x="3913404" y="1905200"/>
            <a:ext cx="1323660" cy="1321079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¿QUIÉNES SON LAS POBLACIONES CALLEJERAS?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g394bf0ef2a2_1_93"/>
          <p:cNvGrpSpPr/>
          <p:nvPr/>
        </p:nvGrpSpPr>
        <p:grpSpPr>
          <a:xfrm>
            <a:off x="1978637" y="1202069"/>
            <a:ext cx="2407147" cy="2190413"/>
            <a:chOff x="1978637" y="1202069"/>
            <a:chExt cx="2407147" cy="2190413"/>
          </a:xfrm>
        </p:grpSpPr>
        <p:sp>
          <p:nvSpPr>
            <p:cNvPr id="200" name="Google Shape;200;g394bf0ef2a2_1_93"/>
            <p:cNvSpPr/>
            <p:nvPr/>
          </p:nvSpPr>
          <p:spPr>
            <a:xfrm rot="-2081186">
              <a:off x="2278971" y="1519484"/>
              <a:ext cx="1601327" cy="1555582"/>
            </a:xfrm>
            <a:custGeom>
              <a:rect b="b" l="l" r="r" t="t"/>
              <a:pathLst>
                <a:path extrusionOk="0" h="240" w="246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94bf0ef2a2_1_93"/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rect b="b" l="l" r="r" t="t"/>
              <a:pathLst>
                <a:path extrusionOk="0" h="213" w="248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rgbClr val="0C58D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394bf0ef2a2_1_93"/>
            <p:cNvSpPr txBox="1"/>
            <p:nvPr/>
          </p:nvSpPr>
          <p:spPr>
            <a:xfrm rot="-4432199">
              <a:off x="2798344" y="1964944"/>
              <a:ext cx="1304451" cy="56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Familias</a:t>
              </a:r>
              <a:endPara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3;g394bf0ef2a2_1_93"/>
          <p:cNvGrpSpPr/>
          <p:nvPr/>
        </p:nvGrpSpPr>
        <p:grpSpPr>
          <a:xfrm>
            <a:off x="2867111" y="2599928"/>
            <a:ext cx="2108006" cy="2437164"/>
            <a:chOff x="2867111" y="2599928"/>
            <a:chExt cx="2108006" cy="2437164"/>
          </a:xfrm>
        </p:grpSpPr>
        <p:sp>
          <p:nvSpPr>
            <p:cNvPr id="204" name="Google Shape;204;g394bf0ef2a2_1_93"/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rect b="b" l="l" r="r" t="t"/>
              <a:pathLst>
                <a:path extrusionOk="0" h="300" w="163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394bf0ef2a2_1_93"/>
            <p:cNvSpPr/>
            <p:nvPr/>
          </p:nvSpPr>
          <p:spPr>
            <a:xfrm rot="-2081186">
              <a:off x="3456358" y="2773799"/>
              <a:ext cx="1138968" cy="1690435"/>
            </a:xfrm>
            <a:custGeom>
              <a:rect b="b" l="l" r="r" t="t"/>
              <a:pathLst>
                <a:path extrusionOk="0" h="273" w="183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rgbClr val="0D5DDF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394bf0ef2a2_1_93"/>
            <p:cNvSpPr txBox="1"/>
            <p:nvPr/>
          </p:nvSpPr>
          <p:spPr>
            <a:xfrm rot="2156063">
              <a:off x="3231801" y="3231416"/>
              <a:ext cx="1304574" cy="562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Personas con discapacidad</a:t>
              </a:r>
              <a:endPara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" name="Google Shape;207;g394bf0ef2a2_1_93"/>
          <p:cNvGrpSpPr/>
          <p:nvPr/>
        </p:nvGrpSpPr>
        <p:grpSpPr>
          <a:xfrm>
            <a:off x="4337515" y="2464414"/>
            <a:ext cx="2424507" cy="2097542"/>
            <a:chOff x="4337515" y="2464414"/>
            <a:chExt cx="2424507" cy="2097542"/>
          </a:xfrm>
        </p:grpSpPr>
        <p:sp>
          <p:nvSpPr>
            <p:cNvPr id="208" name="Google Shape;208;g394bf0ef2a2_1_93"/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rect b="b" l="l" r="r" t="t"/>
              <a:pathLst>
                <a:path extrusionOk="0" h="99" w="326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394bf0ef2a2_1_93"/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rect b="b" l="l" r="r" t="t"/>
              <a:pathLst>
                <a:path extrusionOk="0" h="159" w="292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rgbClr val="0E65F0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94bf0ef2a2_1_93"/>
            <p:cNvSpPr txBox="1"/>
            <p:nvPr/>
          </p:nvSpPr>
          <p:spPr>
            <a:xfrm rot="-2245873">
              <a:off x="4639474" y="3207898"/>
              <a:ext cx="1304523" cy="563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Personas mayores</a:t>
              </a:r>
              <a:endPara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" name="Google Shape;211;g394bf0ef2a2_1_93"/>
          <p:cNvGrpSpPr/>
          <p:nvPr/>
        </p:nvGrpSpPr>
        <p:grpSpPr>
          <a:xfrm>
            <a:off x="3263096" y="71334"/>
            <a:ext cx="2344103" cy="2370669"/>
            <a:chOff x="3263096" y="71334"/>
            <a:chExt cx="2344103" cy="2370669"/>
          </a:xfrm>
        </p:grpSpPr>
        <p:sp>
          <p:nvSpPr>
            <p:cNvPr id="212" name="Google Shape;212;g394bf0ef2a2_1_93"/>
            <p:cNvSpPr/>
            <p:nvPr/>
          </p:nvSpPr>
          <p:spPr>
            <a:xfrm rot="-2081187">
              <a:off x="3407226" y="525393"/>
              <a:ext cx="1943480" cy="1113468"/>
            </a:xfrm>
            <a:custGeom>
              <a:rect b="b" l="l" r="r" t="t"/>
              <a:pathLst>
                <a:path extrusionOk="0" h="172" w="299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394bf0ef2a2_1_93"/>
            <p:cNvSpPr/>
            <p:nvPr/>
          </p:nvSpPr>
          <p:spPr>
            <a:xfrm rot="-2081187">
              <a:off x="3761328" y="760580"/>
              <a:ext cx="1606237" cy="1343790"/>
            </a:xfrm>
            <a:custGeom>
              <a:rect b="b" l="l" r="r" t="t"/>
              <a:pathLst>
                <a:path extrusionOk="0" h="217" w="258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rgbClr val="0944A1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394bf0ef2a2_1_93"/>
            <p:cNvSpPr txBox="1"/>
            <p:nvPr/>
          </p:nvSpPr>
          <p:spPr>
            <a:xfrm>
              <a:off x="3919788" y="1123225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Mujeres y hombres</a:t>
              </a:r>
              <a:endPara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5" name="Google Shape;215;g394bf0ef2a2_1_93"/>
          <p:cNvGrpSpPr/>
          <p:nvPr/>
        </p:nvGrpSpPr>
        <p:grpSpPr>
          <a:xfrm>
            <a:off x="4593307" y="804376"/>
            <a:ext cx="2268741" cy="2444000"/>
            <a:chOff x="4593307" y="804376"/>
            <a:chExt cx="2268741" cy="2444000"/>
          </a:xfrm>
        </p:grpSpPr>
        <p:sp>
          <p:nvSpPr>
            <p:cNvPr id="216" name="Google Shape;216;g394bf0ef2a2_1_93"/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rect b="b" l="l" r="r" t="t"/>
              <a:pathLst>
                <a:path extrusionOk="0" h="328" w="107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394bf0ef2a2_1_93"/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rect b="b" l="l" r="r" t="t"/>
              <a:pathLst>
                <a:path extrusionOk="0" h="289" w="184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rgbClr val="307BF3"/>
            </a:solidFill>
            <a:ln cap="flat" cmpd="sng" w="127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94bf0ef2a2_1_93"/>
            <p:cNvSpPr txBox="1"/>
            <p:nvPr/>
          </p:nvSpPr>
          <p:spPr>
            <a:xfrm rot="4352156">
              <a:off x="5032990" y="1939686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Niñas, niños y adolescentes</a:t>
              </a:r>
              <a:endParaRPr b="0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9" name="Google Shape;219;g394bf0ef2a2_1_93"/>
          <p:cNvSpPr/>
          <p:nvPr/>
        </p:nvSpPr>
        <p:spPr>
          <a:xfrm>
            <a:off x="4223687" y="4128545"/>
            <a:ext cx="954300" cy="954300"/>
          </a:xfrm>
          <a:prstGeom prst="ellipse">
            <a:avLst/>
          </a:prstGeom>
          <a:solidFill>
            <a:srgbClr val="9CC2E5">
              <a:alpha val="9059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394bf0ef2a2_1_93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441451" y="43118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221" name="Google Shape;221;g394bf0ef2a2_1_93"/>
          <p:cNvSpPr txBox="1"/>
          <p:nvPr/>
        </p:nvSpPr>
        <p:spPr>
          <a:xfrm>
            <a:off x="129625" y="309275"/>
            <a:ext cx="3061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MX" sz="23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¿Quiénes son las poblaciones callejeras?</a:t>
            </a:r>
            <a:endParaRPr b="1" i="0" sz="23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394bf0ef2a2_1_93"/>
          <p:cNvSpPr txBox="1"/>
          <p:nvPr/>
        </p:nvSpPr>
        <p:spPr>
          <a:xfrm>
            <a:off x="129625" y="1455850"/>
            <a:ext cx="2558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s-MX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grupo social diverso.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s-MX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Comparten una red de supervivencia.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s-MX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Viven en exclusión social.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s-MX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Viven discriminación.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s-MX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víctimas de violaciones a sus DDHH.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394bf0ef2a2_1_124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23089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94bf0ef2a2_1_124"/>
          <p:cNvSpPr/>
          <p:nvPr/>
        </p:nvSpPr>
        <p:spPr>
          <a:xfrm>
            <a:off x="4071287" y="3976145"/>
            <a:ext cx="954300" cy="954300"/>
          </a:xfrm>
          <a:prstGeom prst="ellipse">
            <a:avLst/>
          </a:prstGeom>
          <a:solidFill>
            <a:srgbClr val="9CC2E5">
              <a:alpha val="898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394bf0ef2a2_1_124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231" name="Google Shape;231;g394bf0ef2a2_1_124"/>
          <p:cNvSpPr txBox="1"/>
          <p:nvPr/>
        </p:nvSpPr>
        <p:spPr>
          <a:xfrm>
            <a:off x="348425" y="234325"/>
            <a:ext cx="84453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-MX" sz="2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Debates</a:t>
            </a:r>
            <a:r>
              <a:rPr b="1" lang="es-MX" sz="2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entre lo ético y lo moral.</a:t>
            </a:r>
            <a:endParaRPr b="1" sz="26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 especial VS control: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ocurre cuando los derechos se gestionan desde moral y no desde la ética.</a:t>
            </a:r>
            <a:b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Desplazamiento desde la calle: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gentrificación, operativos contra el trabajo infantil, desalojos, criminalización.</a:t>
            </a:r>
            <a:b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Debate:</a:t>
            </a:r>
            <a:b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derecho a la familia VS el interés superior de las infancias?</a:t>
            </a:r>
            <a:b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derecho a un proyecto de vida VS la institucionalización forzada?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394bf0ef2a2_1_309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94bf0ef2a2_1_309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898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394bf0ef2a2_1_309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240" name="Google Shape;240;g394bf0ef2a2_1_309"/>
          <p:cNvSpPr txBox="1"/>
          <p:nvPr/>
        </p:nvSpPr>
        <p:spPr>
          <a:xfrm>
            <a:off x="237224" y="1459228"/>
            <a:ext cx="2253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1" lang="es-MX" sz="2300">
                <a:solidFill>
                  <a:schemeClr val="accent6"/>
                </a:solidFill>
              </a:rPr>
              <a:t>os </a:t>
            </a:r>
            <a:r>
              <a:rPr b="1" i="0" lang="es-MX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 atención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g394bf0ef2a2_1_309"/>
          <p:cNvGrpSpPr/>
          <p:nvPr/>
        </p:nvGrpSpPr>
        <p:grpSpPr>
          <a:xfrm>
            <a:off x="1909470" y="119632"/>
            <a:ext cx="5622955" cy="4060135"/>
            <a:chOff x="1182152" y="0"/>
            <a:chExt cx="5622955" cy="4060135"/>
          </a:xfrm>
        </p:grpSpPr>
        <p:sp>
          <p:nvSpPr>
            <p:cNvPr id="242" name="Google Shape;242;g394bf0ef2a2_1_309"/>
            <p:cNvSpPr/>
            <p:nvPr/>
          </p:nvSpPr>
          <p:spPr>
            <a:xfrm>
              <a:off x="4454554" y="2760835"/>
              <a:ext cx="2005800" cy="1299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20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394bf0ef2a2_1_309"/>
            <p:cNvSpPr txBox="1"/>
            <p:nvPr/>
          </p:nvSpPr>
          <p:spPr>
            <a:xfrm>
              <a:off x="5330307" y="2999743"/>
              <a:ext cx="1474800" cy="9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s-MX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Derechos humanos / Desarrollo humano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94bf0ef2a2_1_309"/>
            <p:cNvSpPr/>
            <p:nvPr/>
          </p:nvSpPr>
          <p:spPr>
            <a:xfrm>
              <a:off x="1182152" y="2760835"/>
              <a:ext cx="2005800" cy="1299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20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394bf0ef2a2_1_309"/>
            <p:cNvSpPr txBox="1"/>
            <p:nvPr/>
          </p:nvSpPr>
          <p:spPr>
            <a:xfrm>
              <a:off x="1334557" y="3440693"/>
              <a:ext cx="14748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Psicologistas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394bf0ef2a2_1_309"/>
            <p:cNvSpPr/>
            <p:nvPr/>
          </p:nvSpPr>
          <p:spPr>
            <a:xfrm>
              <a:off x="4454554" y="0"/>
              <a:ext cx="2005800" cy="1299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20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394bf0ef2a2_1_309"/>
            <p:cNvSpPr txBox="1"/>
            <p:nvPr/>
          </p:nvSpPr>
          <p:spPr>
            <a:xfrm>
              <a:off x="5084732" y="198841"/>
              <a:ext cx="1347000" cy="4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Asistencial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394bf0ef2a2_1_309"/>
            <p:cNvSpPr/>
            <p:nvPr/>
          </p:nvSpPr>
          <p:spPr>
            <a:xfrm>
              <a:off x="1182152" y="0"/>
              <a:ext cx="2005800" cy="1299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20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394bf0ef2a2_1_309"/>
            <p:cNvSpPr txBox="1"/>
            <p:nvPr/>
          </p:nvSpPr>
          <p:spPr>
            <a:xfrm>
              <a:off x="1297371" y="198843"/>
              <a:ext cx="1474800" cy="4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s-MX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Criminógeno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394bf0ef2a2_1_309"/>
            <p:cNvSpPr/>
            <p:nvPr/>
          </p:nvSpPr>
          <p:spPr>
            <a:xfrm>
              <a:off x="2022583" y="231422"/>
              <a:ext cx="1758000" cy="1758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394bf0ef2a2_1_309"/>
            <p:cNvSpPr txBox="1"/>
            <p:nvPr/>
          </p:nvSpPr>
          <p:spPr>
            <a:xfrm>
              <a:off x="2290831" y="628718"/>
              <a:ext cx="1512600" cy="12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Encierro, castigo, discriminación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394bf0ef2a2_1_309"/>
            <p:cNvSpPr/>
            <p:nvPr/>
          </p:nvSpPr>
          <p:spPr>
            <a:xfrm rot="5400000">
              <a:off x="3861789" y="231422"/>
              <a:ext cx="1758000" cy="1758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394bf0ef2a2_1_309"/>
            <p:cNvSpPr txBox="1"/>
            <p:nvPr/>
          </p:nvSpPr>
          <p:spPr>
            <a:xfrm>
              <a:off x="3861781" y="628718"/>
              <a:ext cx="1512600" cy="12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Albergues, tutela, encierro temporal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394bf0ef2a2_1_309"/>
            <p:cNvSpPr/>
            <p:nvPr/>
          </p:nvSpPr>
          <p:spPr>
            <a:xfrm rot="10800000">
              <a:off x="3861789" y="2070628"/>
              <a:ext cx="1758000" cy="1758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94bf0ef2a2_1_309"/>
            <p:cNvSpPr txBox="1"/>
            <p:nvPr/>
          </p:nvSpPr>
          <p:spPr>
            <a:xfrm>
              <a:off x="3861782" y="2070618"/>
              <a:ext cx="1590300" cy="12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Inclusión comunitaria, derecho a vivir en familia, salud física y mental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394bf0ef2a2_1_309"/>
            <p:cNvSpPr/>
            <p:nvPr/>
          </p:nvSpPr>
          <p:spPr>
            <a:xfrm rot="-5400000">
              <a:off x="2022583" y="2070628"/>
              <a:ext cx="1758000" cy="1758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394bf0ef2a2_1_309"/>
            <p:cNvSpPr txBox="1"/>
            <p:nvPr/>
          </p:nvSpPr>
          <p:spPr>
            <a:xfrm>
              <a:off x="2305781" y="2070618"/>
              <a:ext cx="1474800" cy="12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Terapia, reeducación</a:t>
              </a:r>
              <a:r>
                <a:rPr b="0" i="0" lang="es-MX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394bf0ef2a2_1_309"/>
            <p:cNvSpPr/>
            <p:nvPr/>
          </p:nvSpPr>
          <p:spPr>
            <a:xfrm>
              <a:off x="3517697" y="1664621"/>
              <a:ext cx="606900" cy="527700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BBAD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94bf0ef2a2_1_309"/>
            <p:cNvSpPr/>
            <p:nvPr/>
          </p:nvSpPr>
          <p:spPr>
            <a:xfrm rot="10800000">
              <a:off x="3517774" y="1867729"/>
              <a:ext cx="606900" cy="527700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BBAD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39e0ef38d92_0_0" title="INFANCIAS 4.jpg"/>
          <p:cNvPicPr preferRelativeResize="0"/>
          <p:nvPr/>
        </p:nvPicPr>
        <p:blipFill rotWithShape="1">
          <a:blip r:embed="rId3">
            <a:alphaModFix/>
          </a:blip>
          <a:srcRect b="10355" l="0" r="0" t="10355"/>
          <a:stretch/>
        </p:blipFill>
        <p:spPr>
          <a:xfrm>
            <a:off x="-76775" y="-116150"/>
            <a:ext cx="9293076" cy="528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9e0ef38d92_0_0"/>
          <p:cNvPicPr preferRelativeResize="0"/>
          <p:nvPr/>
        </p:nvPicPr>
        <p:blipFill rotWithShape="1">
          <a:blip r:embed="rId4">
            <a:alphaModFix amt="9000"/>
          </a:blip>
          <a:srcRect b="0" l="0" r="0" t="0"/>
          <a:stretch/>
        </p:blipFill>
        <p:spPr>
          <a:xfrm>
            <a:off x="0" y="4023089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9e0ef38d92_0_0"/>
          <p:cNvSpPr/>
          <p:nvPr/>
        </p:nvSpPr>
        <p:spPr>
          <a:xfrm>
            <a:off x="4071287" y="3976145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39e0ef38d92_0_0"/>
          <p:cNvPicPr preferRelativeResize="0"/>
          <p:nvPr/>
        </p:nvPicPr>
        <p:blipFill rotWithShape="1">
          <a:blip r:embed="rId5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4bf0ef2a2_1_1193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lang="es-MX" sz="23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mpactos del desplazamiento forzado y la limpieza social.</a:t>
            </a:r>
            <a:endParaRPr sz="3800">
              <a:solidFill>
                <a:srgbClr val="999999"/>
              </a:solidFill>
            </a:endParaRPr>
          </a:p>
        </p:txBody>
      </p:sp>
      <p:sp>
        <p:nvSpPr>
          <p:cNvPr id="274" name="Google Shape;274;g394bf0ef2a2_1_1193"/>
          <p:cNvSpPr txBox="1"/>
          <p:nvPr>
            <p:ph idx="1" type="body"/>
          </p:nvPr>
        </p:nvSpPr>
        <p:spPr>
          <a:xfrm>
            <a:off x="342300" y="1183375"/>
            <a:ext cx="8534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s-MX" sz="2000"/>
              <a:t>Psicológicos:</a:t>
            </a:r>
            <a:r>
              <a:rPr lang="es-MX" sz="2000"/>
              <a:t> miedo, ansiedad, depresión, trastornos del sueño, hipervigilancia, trastornos de la alimentación, </a:t>
            </a:r>
            <a:r>
              <a:rPr lang="es-MX" sz="2000"/>
              <a:t>estrés</a:t>
            </a:r>
            <a:r>
              <a:rPr lang="es-MX" sz="2000"/>
              <a:t> post traumático. trastornos del aprendizaje. </a:t>
            </a:r>
            <a:br>
              <a:rPr lang="es-MX" sz="2000"/>
            </a:br>
            <a:endParaRPr sz="5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s-MX" sz="2000"/>
              <a:t>Sociales:</a:t>
            </a:r>
            <a:r>
              <a:rPr lang="es-MX" sz="2000"/>
              <a:t> estigmatización, exclusión social, falta de acceso a educación y salud, pérdida de vínculos comunitarios, muerte.</a:t>
            </a:r>
            <a:br>
              <a:rPr lang="es-MX" sz="2000"/>
            </a:br>
            <a:endParaRPr sz="5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s-MX" sz="2000"/>
              <a:t>Políticos:</a:t>
            </a:r>
            <a:r>
              <a:rPr lang="es-MX" sz="2000"/>
              <a:t> invisibilización, negación de participación, </a:t>
            </a:r>
            <a:r>
              <a:rPr lang="es-MX" sz="2000"/>
              <a:t>políticas</a:t>
            </a:r>
            <a:r>
              <a:rPr lang="es-MX" sz="2000"/>
              <a:t> </a:t>
            </a:r>
            <a:r>
              <a:rPr lang="es-MX" sz="2000"/>
              <a:t>públicas</a:t>
            </a:r>
            <a:r>
              <a:rPr lang="es-MX" sz="2000"/>
              <a:t> </a:t>
            </a:r>
            <a:r>
              <a:rPr lang="es-MX" sz="2000"/>
              <a:t>criminalizantes</a:t>
            </a:r>
            <a:r>
              <a:rPr lang="es-MX" sz="2000"/>
              <a:t>.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190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700"/>
          </a:p>
        </p:txBody>
      </p:sp>
      <p:pic>
        <p:nvPicPr>
          <p:cNvPr id="275" name="Google Shape;275;g394bf0ef2a2_1_1193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94bf0ef2a2_1_1193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94bf0ef2a2_1_1193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278" name="Google Shape;278;g394bf0ef2a2_1_1193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/>
          <p:nvPr>
            <p:ph idx="1" type="body"/>
          </p:nvPr>
        </p:nvSpPr>
        <p:spPr>
          <a:xfrm>
            <a:off x="342300" y="128600"/>
            <a:ext cx="8418300" cy="4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605"/>
              <a:buNone/>
            </a:pPr>
            <a:r>
              <a:rPr b="1" lang="es-MX" sz="2300">
                <a:solidFill>
                  <a:srgbClr val="999999"/>
                </a:solidFill>
              </a:rPr>
              <a:t>El desafío de la defensa y promoción de los derechos humanos en la práctica educativa. </a:t>
            </a:r>
            <a:br>
              <a:rPr lang="es-MX"/>
            </a:br>
            <a:endParaRPr sz="1000"/>
          </a:p>
          <a:p>
            <a:pPr indent="-349250" lvl="1" marL="5400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b="1" lang="es-MX" sz="1900"/>
              <a:t>¿Cómo promover y garantizar derechos en la calle, si en la realidad las poblaciones sólo viven violencia, discriminación y exclusión?</a:t>
            </a:r>
            <a:br>
              <a:rPr b="1" lang="es-MX" sz="1900"/>
            </a:br>
            <a:endParaRPr b="1" sz="400"/>
          </a:p>
          <a:p>
            <a:pPr indent="-349250" lvl="1" marL="54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s-MX" sz="1900"/>
              <a:t>¿Cómo promover derechos como el libre desarrollo de la personalidad, el derecho a vivir en familia y el derecho a decidir, si la vida en la calle  derechos protección, autonomía y participación?</a:t>
            </a:r>
            <a:br>
              <a:rPr lang="es-MX" sz="1900"/>
            </a:br>
            <a:endParaRPr sz="500"/>
          </a:p>
          <a:p>
            <a:pPr indent="-349250" lvl="1" marL="54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900"/>
              <a:buFont typeface="Calibri"/>
              <a:buChar char="○"/>
            </a:pPr>
            <a:r>
              <a:rPr b="1" lang="es-MX" sz="1900"/>
              <a:t>¿Qué limitaciones enfrentamos como educadoras y educadores de calle en la promoción de los derechos humanos?</a:t>
            </a:r>
            <a:br>
              <a:rPr b="1" lang="es-MX" sz="1900">
                <a:solidFill>
                  <a:srgbClr val="6AA84F"/>
                </a:solidFill>
              </a:rPr>
            </a:br>
            <a:endParaRPr b="1" sz="19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/>
          </a:p>
          <a:p>
            <a:pPr indent="0" lvl="0" marL="19050" rtl="0" algn="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00">
              <a:solidFill>
                <a:srgbClr val="7F7F7F"/>
              </a:solidFill>
            </a:endParaRPr>
          </a:p>
        </p:txBody>
      </p:sp>
      <p:pic>
        <p:nvPicPr>
          <p:cNvPr id="284" name="Google Shape;284;p17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196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287" name="Google Shape;287;p17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400">
                <a:solidFill>
                  <a:srgbClr val="999999"/>
                </a:solidFill>
              </a:rPr>
              <a:t>Hacia un enfoque ético del acompañamiento.</a:t>
            </a:r>
            <a:endParaRPr sz="2400">
              <a:solidFill>
                <a:srgbClr val="999999"/>
              </a:solidFill>
            </a:endParaRPr>
          </a:p>
        </p:txBody>
      </p:sp>
      <p:sp>
        <p:nvSpPr>
          <p:cNvPr id="293" name="Google Shape;293;p33"/>
          <p:cNvSpPr txBox="1"/>
          <p:nvPr>
            <p:ph idx="1" type="body"/>
          </p:nvPr>
        </p:nvSpPr>
        <p:spPr>
          <a:xfrm>
            <a:off x="342300" y="794650"/>
            <a:ext cx="8380800" cy="22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000"/>
          </a:p>
          <a:p>
            <a:pPr indent="-355600" lvl="0" marL="457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b="1" lang="es-MX" sz="2000"/>
              <a:t>Principios guía:</a:t>
            </a:r>
            <a:br>
              <a:rPr lang="es-MX" sz="2000"/>
            </a:br>
            <a:endParaRPr sz="2000"/>
          </a:p>
          <a:p>
            <a:pPr indent="-3556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b="1" lang="es-MX" sz="2000"/>
              <a:t>Que educadoras y educadores</a:t>
            </a:r>
            <a:r>
              <a:rPr lang="es-MX" sz="2000"/>
              <a:t> se reconozcan como defensoras y defensores de derechos humanos, además de actores </a:t>
            </a:r>
            <a:r>
              <a:rPr lang="es-MX" sz="2000"/>
              <a:t>políticos</a:t>
            </a:r>
            <a:r>
              <a:rPr lang="es-MX" sz="2000"/>
              <a:t> de cambio.</a:t>
            </a:r>
            <a:r>
              <a:rPr b="1" lang="es-MX" sz="2000"/>
              <a:t> </a:t>
            </a:r>
            <a:endParaRPr b="1" sz="200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000"/>
          </a:p>
          <a:p>
            <a:pPr indent="-3556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b="1" lang="es-MX" sz="2000"/>
              <a:t>Dialogar con </a:t>
            </a:r>
            <a:r>
              <a:rPr b="1" lang="es-MX" sz="2000"/>
              <a:t>otras</a:t>
            </a:r>
            <a:r>
              <a:rPr b="1" lang="es-MX" sz="2000"/>
              <a:t> y otros </a:t>
            </a:r>
            <a:r>
              <a:rPr lang="es-MX" sz="2000"/>
              <a:t>educadores sobre la </a:t>
            </a:r>
            <a:r>
              <a:rPr lang="es-MX" sz="2000"/>
              <a:t>ética</a:t>
            </a:r>
            <a:r>
              <a:rPr lang="es-MX" sz="2000"/>
              <a:t> y la moral del trabajo de calle, donde los derechos humanos sean la guía</a:t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br>
              <a:rPr lang="es-MX" sz="2000">
                <a:solidFill>
                  <a:srgbClr val="6AA84F"/>
                </a:solidFill>
              </a:rPr>
            </a:br>
            <a:endParaRPr sz="2000">
              <a:solidFill>
                <a:srgbClr val="6AA84F"/>
              </a:solidFill>
            </a:endParaRPr>
          </a:p>
          <a:p>
            <a:pPr indent="0" lvl="0" marL="381000" marR="381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000">
              <a:solidFill>
                <a:srgbClr val="6AA84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000">
              <a:solidFill>
                <a:srgbClr val="7F7F7F"/>
              </a:solidFill>
            </a:endParaRPr>
          </a:p>
          <a:p>
            <a:pPr indent="0" lvl="0" marL="190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00"/>
          </a:p>
        </p:txBody>
      </p:sp>
      <p:pic>
        <p:nvPicPr>
          <p:cNvPr id="294" name="Google Shape;294;p33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196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3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297" name="Google Shape;297;p33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9e0ef38d92_0_37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300">
                <a:solidFill>
                  <a:srgbClr val="999999"/>
                </a:solidFill>
              </a:rPr>
              <a:t>Hacia un enfoque ético del acompañamiento.</a:t>
            </a:r>
            <a:endParaRPr sz="3900">
              <a:solidFill>
                <a:srgbClr val="999999"/>
              </a:solidFill>
            </a:endParaRPr>
          </a:p>
        </p:txBody>
      </p:sp>
      <p:sp>
        <p:nvSpPr>
          <p:cNvPr id="303" name="Google Shape;303;g39e0ef38d92_0_37"/>
          <p:cNvSpPr txBox="1"/>
          <p:nvPr>
            <p:ph idx="1" type="body"/>
          </p:nvPr>
        </p:nvSpPr>
        <p:spPr>
          <a:xfrm>
            <a:off x="342300" y="794650"/>
            <a:ext cx="8380800" cy="4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/>
          </a:p>
          <a:p>
            <a:pPr indent="-3492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b="1" lang="es-MX" sz="1900"/>
              <a:t>Promover el reconocimiento recíproco</a:t>
            </a:r>
            <a:r>
              <a:rPr lang="es-MX" sz="1900"/>
              <a:t> en la relación de educativa, así como una práctica dialógica en la construcción de proyectos de vida.</a:t>
            </a:r>
            <a:br>
              <a:rPr lang="es-MX" sz="1900"/>
            </a:br>
            <a:endParaRPr sz="1900"/>
          </a:p>
          <a:p>
            <a:pPr indent="-3492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b="1" lang="es-MX" sz="1900"/>
              <a:t>Promover procesos de participación</a:t>
            </a:r>
            <a:r>
              <a:rPr lang="es-MX" sz="1900"/>
              <a:t> protagónica a través de diálogo con diferentes actores que hagan posible dar visibilidad a los derechos de NNA y sus familias. </a:t>
            </a:r>
            <a:br>
              <a:rPr lang="es-MX" sz="1900"/>
            </a:br>
            <a:endParaRPr sz="1900"/>
          </a:p>
          <a:p>
            <a:pPr indent="-3492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b="1" lang="es-MX" sz="1900"/>
              <a:t>Participar activamente</a:t>
            </a:r>
            <a:r>
              <a:rPr lang="es-MX" sz="1900"/>
              <a:t> en el desarrollo y creación de políticas públicas.</a:t>
            </a:r>
            <a:endParaRPr sz="190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br>
              <a:rPr lang="es-MX" sz="1900">
                <a:solidFill>
                  <a:srgbClr val="6AA84F"/>
                </a:solidFill>
              </a:rPr>
            </a:br>
            <a:endParaRPr sz="1900">
              <a:solidFill>
                <a:srgbClr val="6AA84F"/>
              </a:solidFill>
            </a:endParaRPr>
          </a:p>
          <a:p>
            <a:pPr indent="0" lvl="0" marL="381000" marR="381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>
              <a:solidFill>
                <a:srgbClr val="6AA84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1900">
              <a:solidFill>
                <a:srgbClr val="7F7F7F"/>
              </a:solidFill>
            </a:endParaRPr>
          </a:p>
          <a:p>
            <a:pPr indent="0" lvl="0" marL="190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00"/>
          </a:p>
        </p:txBody>
      </p:sp>
      <p:pic>
        <p:nvPicPr>
          <p:cNvPr id="304" name="Google Shape;304;g39e0ef38d92_0_37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9e0ef38d92_0_37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39e0ef38d92_0_37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307" name="Google Shape;307;g39e0ef38d92_0_37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94bf0ef2a2_1_3" title="INFANCIAS 9.jpg"/>
          <p:cNvPicPr preferRelativeResize="0"/>
          <p:nvPr/>
        </p:nvPicPr>
        <p:blipFill rotWithShape="1">
          <a:blip r:embed="rId3">
            <a:alphaModFix/>
          </a:blip>
          <a:srcRect b="0" l="7381" r="7381" t="0"/>
          <a:stretch/>
        </p:blipFill>
        <p:spPr>
          <a:xfrm>
            <a:off x="3006650" y="-50"/>
            <a:ext cx="6137349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g394bf0ef2a2_1_3"/>
          <p:cNvCxnSpPr/>
          <p:nvPr/>
        </p:nvCxnSpPr>
        <p:spPr>
          <a:xfrm>
            <a:off x="3006655" y="2972052"/>
            <a:ext cx="0" cy="21714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g394bf0ef2a2_1_3"/>
          <p:cNvSpPr txBox="1"/>
          <p:nvPr/>
        </p:nvSpPr>
        <p:spPr>
          <a:xfrm>
            <a:off x="115494" y="574790"/>
            <a:ext cx="289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¿Quiénes somos?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94bf0ef2a2_1_3"/>
          <p:cNvSpPr/>
          <p:nvPr/>
        </p:nvSpPr>
        <p:spPr>
          <a:xfrm rot="-8100000">
            <a:off x="-242043" y="517399"/>
            <a:ext cx="484085" cy="484085"/>
          </a:xfrm>
          <a:prstGeom prst="rtTriangle">
            <a:avLst/>
          </a:prstGeom>
          <a:solidFill>
            <a:srgbClr val="FF0000">
              <a:alpha val="2509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94bf0ef2a2_1_3"/>
          <p:cNvSpPr txBox="1"/>
          <p:nvPr/>
        </p:nvSpPr>
        <p:spPr>
          <a:xfrm>
            <a:off x="414484" y="4426715"/>
            <a:ext cx="21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b="1" i="0" lang="es-MX" sz="28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elcaracol</a:t>
            </a:r>
            <a:r>
              <a:rPr b="0" i="0" lang="es-MX" sz="28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g394bf0ef2a2_1_3"/>
          <p:cNvCxnSpPr/>
          <p:nvPr/>
        </p:nvCxnSpPr>
        <p:spPr>
          <a:xfrm>
            <a:off x="3006655" y="-48"/>
            <a:ext cx="0" cy="20178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g394bf0ef2a2_1_3"/>
          <p:cNvSpPr/>
          <p:nvPr/>
        </p:nvSpPr>
        <p:spPr>
          <a:xfrm>
            <a:off x="2511522" y="2017751"/>
            <a:ext cx="954300" cy="9543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g394bf0ef2a2_1_3"/>
          <p:cNvPicPr preferRelativeResize="0"/>
          <p:nvPr/>
        </p:nvPicPr>
        <p:blipFill rotWithShape="1">
          <a:blip r:embed="rId4">
            <a:alphaModFix amt="8000"/>
          </a:blip>
          <a:srcRect b="46994" l="1166" r="0" t="0"/>
          <a:stretch/>
        </p:blipFill>
        <p:spPr>
          <a:xfrm>
            <a:off x="-12694" y="4317162"/>
            <a:ext cx="3045180" cy="82633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94bf0ef2a2_1_3"/>
          <p:cNvSpPr/>
          <p:nvPr/>
        </p:nvSpPr>
        <p:spPr>
          <a:xfrm>
            <a:off x="2507242" y="2017751"/>
            <a:ext cx="954300" cy="954300"/>
          </a:xfrm>
          <a:prstGeom prst="ellipse">
            <a:avLst/>
          </a:prstGeom>
          <a:solidFill>
            <a:srgbClr val="7030A0">
              <a:alpha val="89410"/>
            </a:srgbClr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394bf0ef2a2_1_3"/>
          <p:cNvPicPr preferRelativeResize="0"/>
          <p:nvPr/>
        </p:nvPicPr>
        <p:blipFill rotWithShape="1">
          <a:blip r:embed="rId5">
            <a:alphaModFix amt="48000"/>
          </a:blip>
          <a:srcRect b="0" l="0" r="0" t="0"/>
          <a:stretch/>
        </p:blipFill>
        <p:spPr>
          <a:xfrm>
            <a:off x="2747321" y="2181472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95" name="Google Shape;95;g394bf0ef2a2_1_3"/>
          <p:cNvSpPr txBox="1"/>
          <p:nvPr/>
        </p:nvSpPr>
        <p:spPr>
          <a:xfrm>
            <a:off x="195369" y="962836"/>
            <a:ext cx="2477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Fundada en 1994 y con</a:t>
            </a:r>
            <a:r>
              <a:rPr b="1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MX" sz="1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b="1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años de experiencia</a:t>
            </a:r>
            <a:r>
              <a:rPr b="0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El Caracol AC es una organización conformada por un grupo de profesionales con un alto compromiso social, quienes respaldan el trabajo educativo con personas que sobreviven en el espacio público.</a:t>
            </a:r>
            <a:endParaRPr b="0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Desde los orígenes la organización acompaña la </a:t>
            </a:r>
            <a:r>
              <a:rPr b="1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defensa y promoción de los derechos humanos</a:t>
            </a:r>
            <a:r>
              <a:rPr b="0" i="0" lang="es-MX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como un eje para implementar un modelo de atención basado en el bienestar y buen trato para impulsar una vida fuera de las calles.</a:t>
            </a:r>
            <a:endParaRPr b="0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9e0ef38d92_0_52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300">
                <a:solidFill>
                  <a:srgbClr val="999999"/>
                </a:solidFill>
              </a:rPr>
              <a:t>CONCLUSIONES</a:t>
            </a:r>
            <a:endParaRPr sz="3900">
              <a:solidFill>
                <a:srgbClr val="999999"/>
              </a:solidFill>
            </a:endParaRPr>
          </a:p>
        </p:txBody>
      </p:sp>
      <p:sp>
        <p:nvSpPr>
          <p:cNvPr id="313" name="Google Shape;313;g39e0ef38d92_0_52"/>
          <p:cNvSpPr txBox="1"/>
          <p:nvPr>
            <p:ph idx="1" type="body"/>
          </p:nvPr>
        </p:nvSpPr>
        <p:spPr>
          <a:xfrm>
            <a:off x="342300" y="794650"/>
            <a:ext cx="8380800" cy="4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/>
          </a:p>
          <a:p>
            <a:pPr indent="-342900" lvl="1" marL="5400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b="1" lang="es-MX"/>
              <a:t>La Observación general 21 del Comité de los derechos del niño</a:t>
            </a:r>
            <a:r>
              <a:rPr lang="es-MX"/>
              <a:t>, tiene como lema “cambiar la historia”, por ello es menester trabajar para que se reconozca que las infancias desplazadas y las que viven en las calles  merecen ver garantizados sus derechos a la educación, el desarrollo y a vivir en familia. </a:t>
            </a:r>
            <a:endParaRPr/>
          </a:p>
          <a:p>
            <a:pPr indent="-342900" lvl="1" marL="54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s-MX"/>
              <a:t> </a:t>
            </a:r>
            <a:r>
              <a:rPr b="1" lang="es-MX"/>
              <a:t>Las infancias que viven en la calle no son un problema a resolver</a:t>
            </a:r>
            <a:r>
              <a:rPr lang="es-MX"/>
              <a:t>, sino un ejemplo más que revela las fracturas de nuestras ciudades y de nuestras políticas.</a:t>
            </a:r>
            <a:endParaRPr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br>
              <a:rPr lang="es-MX" sz="1900">
                <a:solidFill>
                  <a:srgbClr val="6AA84F"/>
                </a:solidFill>
              </a:rPr>
            </a:br>
            <a:endParaRPr sz="1900">
              <a:solidFill>
                <a:srgbClr val="6AA84F"/>
              </a:solidFill>
            </a:endParaRPr>
          </a:p>
          <a:p>
            <a:pPr indent="0" lvl="0" marL="381000" marR="381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>
              <a:solidFill>
                <a:srgbClr val="6AA84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1900">
              <a:solidFill>
                <a:srgbClr val="7F7F7F"/>
              </a:solidFill>
            </a:endParaRPr>
          </a:p>
          <a:p>
            <a:pPr indent="0" lvl="0" marL="190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00"/>
          </a:p>
        </p:txBody>
      </p:sp>
      <p:pic>
        <p:nvPicPr>
          <p:cNvPr id="314" name="Google Shape;314;g39e0ef38d92_0_52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9e0ef38d92_0_52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39e0ef38d92_0_52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317" name="Google Shape;317;g39e0ef38d92_0_52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9e0ef38d92_0_61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300">
                <a:solidFill>
                  <a:srgbClr val="999999"/>
                </a:solidFill>
              </a:rPr>
              <a:t>CONCLUSIONES</a:t>
            </a:r>
            <a:endParaRPr sz="3900">
              <a:solidFill>
                <a:srgbClr val="999999"/>
              </a:solidFill>
            </a:endParaRPr>
          </a:p>
        </p:txBody>
      </p:sp>
      <p:sp>
        <p:nvSpPr>
          <p:cNvPr id="323" name="Google Shape;323;g39e0ef38d92_0_61"/>
          <p:cNvSpPr txBox="1"/>
          <p:nvPr>
            <p:ph idx="1" type="body"/>
          </p:nvPr>
        </p:nvSpPr>
        <p:spPr>
          <a:xfrm>
            <a:off x="342300" y="794650"/>
            <a:ext cx="8380800" cy="4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/>
          </a:p>
          <a:p>
            <a:pPr indent="-342900" lvl="1" marL="5400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b="1" lang="es-MX"/>
              <a:t>“Cambiar su historia” es comenzar a reparar la memoria colectiva </a:t>
            </a:r>
            <a:r>
              <a:rPr lang="es-MX"/>
              <a:t>que el olvido ha intentado borrar.</a:t>
            </a:r>
            <a:endParaRPr/>
          </a:p>
          <a:p>
            <a:pPr indent="-342900" lvl="1" marL="54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b="1" lang="es-MX"/>
              <a:t>El reto es transformar la forma en que miramos</a:t>
            </a:r>
            <a:r>
              <a:rPr lang="es-MX"/>
              <a:t>, actuamos y desarrollamos acciones de desarrollo con las infancias callejeras.</a:t>
            </a:r>
            <a:endParaRPr/>
          </a:p>
          <a:p>
            <a:pPr indent="-342900" lvl="1" marL="54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b="1" lang="es-MX"/>
              <a:t>Acompañar a través de la Educación social de calle</a:t>
            </a:r>
            <a:r>
              <a:rPr lang="es-MX"/>
              <a:t> es un acto ético y político: significa reconocer la las infancias y sus familias como sujetos históricos.</a:t>
            </a:r>
            <a:endParaRPr/>
          </a:p>
          <a:p>
            <a:pPr indent="-267017" lvl="1" marL="54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Char char="○"/>
            </a:pPr>
            <a:r>
              <a:t/>
            </a:r>
            <a:endParaRPr b="1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br>
              <a:rPr lang="es-MX" sz="1900">
                <a:solidFill>
                  <a:srgbClr val="6AA84F"/>
                </a:solidFill>
              </a:rPr>
            </a:br>
            <a:endParaRPr sz="1900">
              <a:solidFill>
                <a:srgbClr val="6AA84F"/>
              </a:solidFill>
            </a:endParaRPr>
          </a:p>
          <a:p>
            <a:pPr indent="0" lvl="0" marL="381000" marR="381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>
              <a:solidFill>
                <a:srgbClr val="6AA84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1900">
              <a:solidFill>
                <a:srgbClr val="7F7F7F"/>
              </a:solidFill>
            </a:endParaRPr>
          </a:p>
          <a:p>
            <a:pPr indent="0" lvl="0" marL="190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00"/>
          </a:p>
        </p:txBody>
      </p:sp>
      <p:pic>
        <p:nvPicPr>
          <p:cNvPr id="324" name="Google Shape;324;g39e0ef38d92_0_61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9e0ef38d92_0_61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39e0ef38d92_0_61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327" name="Google Shape;327;g39e0ef38d92_0_61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9e0ef38d92_0_8" title="INFANCIAS 7.jpg"/>
          <p:cNvPicPr preferRelativeResize="0"/>
          <p:nvPr/>
        </p:nvPicPr>
        <p:blipFill rotWithShape="1">
          <a:blip r:embed="rId3">
            <a:alphaModFix/>
          </a:blip>
          <a:srcRect b="12109" l="0" r="0" t="12109"/>
          <a:stretch/>
        </p:blipFill>
        <p:spPr>
          <a:xfrm>
            <a:off x="-76775" y="-116150"/>
            <a:ext cx="9293076" cy="528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9e0ef38d92_0_8"/>
          <p:cNvPicPr preferRelativeResize="0"/>
          <p:nvPr/>
        </p:nvPicPr>
        <p:blipFill rotWithShape="1">
          <a:blip r:embed="rId4">
            <a:alphaModFix amt="9000"/>
          </a:blip>
          <a:srcRect b="0" l="0" r="0" t="0"/>
          <a:stretch/>
        </p:blipFill>
        <p:spPr>
          <a:xfrm>
            <a:off x="0" y="4023089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9e0ef38d92_0_8"/>
          <p:cNvSpPr/>
          <p:nvPr/>
        </p:nvSpPr>
        <p:spPr>
          <a:xfrm>
            <a:off x="4071287" y="3976145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39e0ef38d92_0_8"/>
          <p:cNvPicPr preferRelativeResize="0"/>
          <p:nvPr/>
        </p:nvPicPr>
        <p:blipFill rotWithShape="1">
          <a:blip r:embed="rId5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f43976a8b_0_9"/>
          <p:cNvSpPr txBox="1"/>
          <p:nvPr/>
        </p:nvSpPr>
        <p:spPr>
          <a:xfrm>
            <a:off x="3636394" y="470689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ff43976a8b_0_9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ff43976a8b_0_9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ff43976a8b_0_9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05" name="Google Shape;105;gff43976a8b_0_9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ff43976a8b_0_9"/>
          <p:cNvSpPr txBox="1"/>
          <p:nvPr>
            <p:ph type="title"/>
          </p:nvPr>
        </p:nvSpPr>
        <p:spPr>
          <a:xfrm>
            <a:off x="628651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rgbClr val="999999"/>
                </a:solidFill>
                <a:highlight>
                  <a:schemeClr val="lt1"/>
                </a:highlight>
              </a:rPr>
              <a:t>Objetivos: </a:t>
            </a:r>
            <a:endParaRPr>
              <a:solidFill>
                <a:srgbClr val="999999"/>
              </a:solidFill>
              <a:highlight>
                <a:schemeClr val="lt1"/>
              </a:highlight>
            </a:endParaRPr>
          </a:p>
        </p:txBody>
      </p:sp>
      <p:sp>
        <p:nvSpPr>
          <p:cNvPr id="107" name="Google Shape;107;gff43976a8b_0_9"/>
          <p:cNvSpPr txBox="1"/>
          <p:nvPr/>
        </p:nvSpPr>
        <p:spPr>
          <a:xfrm>
            <a:off x="675225" y="793550"/>
            <a:ext cx="7528800" cy="23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  <a:t>Reflexionar sobre el </a:t>
            </a:r>
            <a:r>
              <a:rPr b="1" lang="es-MX" sz="1800">
                <a:solidFill>
                  <a:schemeClr val="dk1"/>
                </a:solidFill>
                <a:highlight>
                  <a:schemeClr val="lt1"/>
                </a:highlight>
              </a:rPr>
              <a:t>desplazamiento forzado</a:t>
            </a:r>
            <a: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  <a:t> y sus impactos en las familias e infancias callejeras.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  <a:t>Generar </a:t>
            </a:r>
            <a:r>
              <a:rPr b="1" lang="es-MX" sz="1800">
                <a:solidFill>
                  <a:schemeClr val="dk1"/>
                </a:solidFill>
                <a:highlight>
                  <a:schemeClr val="lt1"/>
                </a:highlight>
              </a:rPr>
              <a:t>debates y reflexiones éticas</a:t>
            </a:r>
            <a: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  <a:t> sobre el odio y la aporofobia.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  <a:t>Analizar cómo se aplica el </a:t>
            </a:r>
            <a:r>
              <a:rPr b="1" lang="es-MX" sz="1800">
                <a:solidFill>
                  <a:schemeClr val="dk1"/>
                </a:solidFill>
                <a:highlight>
                  <a:schemeClr val="lt1"/>
                </a:highlight>
              </a:rPr>
              <a:t>enfoque de derechos de la infancia</a:t>
            </a:r>
            <a: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  <a:t> en la práctica educativa de calle.</a:t>
            </a:r>
            <a:br>
              <a:rPr lang="es-MX" sz="18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839d290c1_0_9"/>
          <p:cNvSpPr txBox="1"/>
          <p:nvPr/>
        </p:nvSpPr>
        <p:spPr>
          <a:xfrm>
            <a:off x="3636394" y="470689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39839d290c1_0_9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9839d290c1_0_9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39839d290c1_0_9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17" name="Google Shape;117;g39839d290c1_0_9"/>
          <p:cNvSpPr txBox="1"/>
          <p:nvPr>
            <p:ph type="title"/>
          </p:nvPr>
        </p:nvSpPr>
        <p:spPr>
          <a:xfrm>
            <a:off x="628650" y="446552"/>
            <a:ext cx="7886700" cy="145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latin typeface="Arial"/>
                <a:ea typeface="Arial"/>
                <a:cs typeface="Arial"/>
                <a:sym typeface="Arial"/>
              </a:rPr>
              <a:t>A modo de introducción…</a:t>
            </a:r>
            <a:br>
              <a:rPr b="1" lang="es-MX" sz="2900">
                <a:latin typeface="Arial"/>
                <a:ea typeface="Arial"/>
                <a:cs typeface="Arial"/>
                <a:sym typeface="Arial"/>
              </a:rPr>
            </a:b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b="1" sz="4770"/>
          </a:p>
        </p:txBody>
      </p:sp>
      <p:sp>
        <p:nvSpPr>
          <p:cNvPr id="118" name="Google Shape;118;g39839d290c1_0_9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839d290c1_0_0"/>
          <p:cNvSpPr txBox="1"/>
          <p:nvPr/>
        </p:nvSpPr>
        <p:spPr>
          <a:xfrm>
            <a:off x="3636394" y="470689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9839d290c1_0_0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9839d290c1_0_0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39839d290c1_0_0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28" name="Google Shape;128;g39839d290c1_0_0"/>
          <p:cNvSpPr txBox="1"/>
          <p:nvPr>
            <p:ph type="title"/>
          </p:nvPr>
        </p:nvSpPr>
        <p:spPr>
          <a:xfrm>
            <a:off x="199100" y="1591400"/>
            <a:ext cx="8628000" cy="139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-MX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/>
              <a:t>   </a:t>
            </a:r>
            <a:r>
              <a:rPr b="1" lang="es-MX">
                <a:solidFill>
                  <a:srgbClr val="595959"/>
                </a:solidFill>
              </a:rPr>
              <a:t>ODIO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/>
              <a:t>El odio hacia las poblaciones callejeras se manifiesta como una actitud de rechazo, desprecio o deseo de exclusión hacia las personas que viven, trabajan o pasan tiempo en la calle. Este odio se alimenta de prejuicios, estigmas y miedo, y se traduce en acciones discriminatorias o violentas.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s-MX" sz="2200"/>
              <a:t>Discursos de odio.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s-MX" sz="2200"/>
              <a:t>Violencia desde las instituciones.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s-MX" sz="2200"/>
              <a:t>Discriminación.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s-MX" sz="2200"/>
              <a:t>Indiferencia social.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-MX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b="1" sz="1900"/>
          </a:p>
        </p:txBody>
      </p:sp>
      <p:sp>
        <p:nvSpPr>
          <p:cNvPr id="129" name="Google Shape;129;g39839d290c1_0_0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e0ef38d92_0_16"/>
          <p:cNvSpPr txBox="1"/>
          <p:nvPr/>
        </p:nvSpPr>
        <p:spPr>
          <a:xfrm>
            <a:off x="3636394" y="470689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39e0ef38d92_0_16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9e0ef38d92_0_16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39e0ef38d92_0_16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39" name="Google Shape;139;g39e0ef38d92_0_16"/>
          <p:cNvSpPr txBox="1"/>
          <p:nvPr>
            <p:ph type="title"/>
          </p:nvPr>
        </p:nvSpPr>
        <p:spPr>
          <a:xfrm>
            <a:off x="628650" y="1602152"/>
            <a:ext cx="7886700" cy="139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rgbClr val="595959"/>
                </a:solidFill>
              </a:rPr>
              <a:t>APOROFOBIA</a:t>
            </a:r>
            <a:br>
              <a:rPr lang="es-MX" sz="2600">
                <a:solidFill>
                  <a:srgbClr val="595959"/>
                </a:solidFill>
              </a:rPr>
            </a:b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/>
              <a:t>E</a:t>
            </a:r>
            <a:r>
              <a:rPr lang="es-MX" sz="2300"/>
              <a:t>l neologismo que da nombre al miedo, rechazo o aversión a los pobres, ha sido elegida palabra del año 2017 por la Fundación del Español Urgente, promovida por la Agencia Efe y BBVA.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200"/>
              <a:t>Adela Cortina, 2017 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-MX" sz="3100">
                <a:latin typeface="Arial"/>
                <a:ea typeface="Arial"/>
                <a:cs typeface="Arial"/>
                <a:sym typeface="Arial"/>
              </a:rPr>
            </a:b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b="1" sz="4970"/>
          </a:p>
        </p:txBody>
      </p:sp>
      <p:sp>
        <p:nvSpPr>
          <p:cNvPr id="140" name="Google Shape;140;g39e0ef38d92_0_16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e0ef38d92_0_26"/>
          <p:cNvSpPr txBox="1"/>
          <p:nvPr/>
        </p:nvSpPr>
        <p:spPr>
          <a:xfrm>
            <a:off x="3636394" y="470689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39e0ef38d92_0_26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9e0ef38d92_0_26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39e0ef38d92_0_26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50" name="Google Shape;150;g39e0ef38d92_0_26"/>
          <p:cNvSpPr txBox="1"/>
          <p:nvPr>
            <p:ph type="title"/>
          </p:nvPr>
        </p:nvSpPr>
        <p:spPr>
          <a:xfrm>
            <a:off x="605150" y="2216077"/>
            <a:ext cx="7886700" cy="139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595959"/>
                </a:solidFill>
              </a:rPr>
              <a:t>DESPLAZAMIENTO FORZADO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400"/>
              <a:t>Pérdida involuntaria de lugar de residencia o territorio debido a violencia, persecución, despojo o crisis socioeconómica.</a:t>
            </a:r>
            <a:endParaRPr sz="2400"/>
          </a:p>
          <a:p>
            <a:pPr indent="-381000" lvl="1" marL="9144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Desalojos forzosos y gentrificación.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Narcoviolencia y control territorial.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Ruptura familiar y pobreza extrema.</a:t>
            </a:r>
            <a:br>
              <a:rPr lang="es-MX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-MX" sz="2700"/>
            </a:br>
            <a:endParaRPr sz="27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b="1" sz="4570"/>
          </a:p>
        </p:txBody>
      </p:sp>
      <p:sp>
        <p:nvSpPr>
          <p:cNvPr id="151" name="Google Shape;151;g39e0ef38d92_0_26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-MX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¿Quiénes son las poblaciones que viven </a:t>
            </a:r>
            <a:r>
              <a:rPr b="1" lang="es-MX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desplazamiento</a:t>
            </a:r>
            <a:r>
              <a:rPr b="1" lang="es-MX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0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>
            <p:ph idx="1" type="body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b="1" lang="es-MX" sz="2500">
                <a:latin typeface="Calibri"/>
                <a:ea typeface="Calibri"/>
                <a:cs typeface="Calibri"/>
                <a:sym typeface="Calibri"/>
              </a:rPr>
              <a:t>Personas en movilidad </a:t>
            </a:r>
            <a:r>
              <a:rPr lang="es-MX" sz="2500">
                <a:latin typeface="Calibri"/>
                <a:ea typeface="Calibri"/>
                <a:cs typeface="Calibri"/>
                <a:sym typeface="Calibri"/>
              </a:rPr>
              <a:t>humana. </a:t>
            </a:r>
            <a:endParaRPr sz="2500"/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b="1" lang="es-MX" sz="2500">
                <a:latin typeface="Calibri"/>
                <a:ea typeface="Calibri"/>
                <a:cs typeface="Calibri"/>
                <a:sym typeface="Calibri"/>
              </a:rPr>
              <a:t>Trabajadoras y trabajadores </a:t>
            </a:r>
            <a:r>
              <a:rPr lang="es-MX" sz="2500">
                <a:latin typeface="Calibri"/>
                <a:ea typeface="Calibri"/>
                <a:cs typeface="Calibri"/>
                <a:sym typeface="Calibri"/>
              </a:rPr>
              <a:t>sexuales.</a:t>
            </a:r>
            <a:endParaRPr sz="2500"/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b="1" lang="es-MX" sz="2500">
                <a:latin typeface="Calibri"/>
                <a:ea typeface="Calibri"/>
                <a:cs typeface="Calibri"/>
                <a:sym typeface="Calibri"/>
              </a:rPr>
              <a:t>Poblaciones </a:t>
            </a:r>
            <a:r>
              <a:rPr lang="es-MX" sz="2500">
                <a:latin typeface="Calibri"/>
                <a:ea typeface="Calibri"/>
                <a:cs typeface="Calibri"/>
                <a:sym typeface="Calibri"/>
              </a:rPr>
              <a:t>callejeras.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b="1" lang="es-MX" sz="2500"/>
              <a:t>Personas</a:t>
            </a:r>
            <a:r>
              <a:rPr lang="es-MX" sz="2500"/>
              <a:t> en conflicto con la ley.</a:t>
            </a:r>
            <a:endParaRPr sz="2500"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4036766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4071362" y="3982682"/>
            <a:ext cx="954300" cy="954300"/>
          </a:xfrm>
          <a:prstGeom prst="ellipse">
            <a:avLst/>
          </a:prstGeom>
          <a:solidFill>
            <a:srgbClr val="9CC2E5">
              <a:alpha val="90196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  <p:sp>
        <p:nvSpPr>
          <p:cNvPr id="161" name="Google Shape;161;p6"/>
          <p:cNvSpPr/>
          <p:nvPr/>
        </p:nvSpPr>
        <p:spPr>
          <a:xfrm rot="-8100000">
            <a:off x="-242044" y="459530"/>
            <a:ext cx="484085" cy="484085"/>
          </a:xfrm>
          <a:prstGeom prst="rtTriangle">
            <a:avLst/>
          </a:prstGeom>
          <a:solidFill>
            <a:srgbClr val="FF0000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9839d290c1_0_221" title="INFANCIAS 1.jpg"/>
          <p:cNvPicPr preferRelativeResize="0"/>
          <p:nvPr/>
        </p:nvPicPr>
        <p:blipFill rotWithShape="1">
          <a:blip r:embed="rId3">
            <a:alphaModFix/>
          </a:blip>
          <a:srcRect b="10223" l="0" r="0" t="10215"/>
          <a:stretch/>
        </p:blipFill>
        <p:spPr>
          <a:xfrm>
            <a:off x="-76775" y="-116150"/>
            <a:ext cx="9293076" cy="528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9839d290c1_0_221"/>
          <p:cNvPicPr preferRelativeResize="0"/>
          <p:nvPr/>
        </p:nvPicPr>
        <p:blipFill rotWithShape="1">
          <a:blip r:embed="rId4">
            <a:alphaModFix amt="9000"/>
          </a:blip>
          <a:srcRect b="0" l="0" r="0" t="0"/>
          <a:stretch/>
        </p:blipFill>
        <p:spPr>
          <a:xfrm>
            <a:off x="0" y="4023089"/>
            <a:ext cx="9144000" cy="112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9839d290c1_0_221"/>
          <p:cNvSpPr/>
          <p:nvPr/>
        </p:nvSpPr>
        <p:spPr>
          <a:xfrm>
            <a:off x="4071287" y="3976145"/>
            <a:ext cx="954300" cy="954300"/>
          </a:xfrm>
          <a:prstGeom prst="ellipse">
            <a:avLst/>
          </a:prstGeom>
          <a:solidFill>
            <a:srgbClr val="9CC2E5">
              <a:alpha val="90200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39839d290c1_0_221"/>
          <p:cNvPicPr preferRelativeResize="0"/>
          <p:nvPr/>
        </p:nvPicPr>
        <p:blipFill rotWithShape="1">
          <a:blip r:embed="rId5">
            <a:alphaModFix amt="48000"/>
          </a:blip>
          <a:srcRect b="0" l="0" r="0" t="0"/>
          <a:stretch/>
        </p:blipFill>
        <p:spPr>
          <a:xfrm>
            <a:off x="4289076" y="4146959"/>
            <a:ext cx="518758" cy="587684"/>
          </a:xfrm>
          <a:prstGeom prst="rect">
            <a:avLst/>
          </a:prstGeom>
          <a:noFill/>
          <a:ln>
            <a:noFill/>
          </a:ln>
          <a:effectLst>
            <a:outerShdw sx="1000" rotWithShape="0" algn="ctr" sy="1000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2020-09-10T01:48:45Z</dcterms:created>
  <dc:creator>Microsoft Office User</dc:creator>
</cp:coreProperties>
</file>