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drawingml.diagramData+xml" PartName="/ppt/diagrams/data1.xml"/>
  <Override ContentType="application/vnd.openxmlformats-officedocument.presentationml.slideMaster+xml" PartName="/ppt/slideMasters/slideMaster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22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13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5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5.xml"/>
  <Override ContentType="application/vnd.openxmlformats-officedocument.presentationml.slide+xml" PartName="/ppt/slides/slide7.xml"/>
  <Override ContentType="application/vnd.openxmlformats-officedocument.presentationml.slide+xml" PartName="/ppt/slides/slide23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presentation.main+xml" PartName="/ppt/presentation.xml"/>
  <Override ContentType="application/vnd.ms-office.drawingml.diagramDrawing+xml" PartName="/ppt/diagrams/drawing1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themeOverride+xml" PartName="/ppt/theme/themeOverride3.xml"/>
  <Override ContentType="application/vnd.openxmlformats-officedocument.themeOverride+xml" PartName="/ppt/theme/themeOverride2.xml"/>
  <Override ContentType="application/vnd.openxmlformats-officedocument.themeOverride+xml" PartName="/ppt/theme/themeOverride1.xml"/>
  <Override ContentType="application/vnd.openxmlformats-officedocument.drawingml.diagramLayout+xml" PartName="/ppt/diagrams/layout1.xml"/>
  <Override ContentType="application/vnd.openxmlformats-officedocument.drawingml.diagramStyle+xml" PartName="/ppt/diagrams/quickStyle1.xml"/>
  <Override ContentType="application/vnd.openxmlformats-officedocument.presentationml.notesMaster+xml" PartName="/ppt/notesMasters/notesMaster1.xml"/>
  <Override ContentType="application/vnd.openxmlformats-officedocument.presentationml.presProps+xml" PartName="/ppt/presProps1.xml"/>
  <Override ContentType="application/vnd.openxmlformats-officedocument.drawingml.diagramColors+xml" PartName="/ppt/diagrams/colors1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5" r:id="rId24"/>
    <p:sldId id="276" r:id="rId25"/>
    <p:sldId id="277" r:id="rId26"/>
    <p:sldId id="278" r:id="rId27"/>
    <p:sldId id="279" r:id="rId28"/>
    <p:sldId id="280" r:id="rId29"/>
  </p:sldIdLst>
  <p:sldSz cy="6858000" cx="12192000"/>
  <p:notesSz cx="6858000" cy="9144000"/>
  <p:defaultTextStyle>
    <a:defPPr lvl="0">
      <a:defRPr lang="es-UY"/>
    </a:defPPr>
    <a:lvl1pPr defTabSz="914400" eaLnBrk="1" hangingPunct="1" latinLnBrk="0" lvl="0" marL="0" rtl="0" algn="l">
      <a:defRPr kern="1200" sz="1800">
        <a:solidFill>
          <a:schemeClr val="tx1"/>
        </a:solidFill>
        <a:latin typeface="+mn-lt"/>
        <a:ea typeface="+mn-ea"/>
        <a:cs typeface="+mn-cs"/>
      </a:defRPr>
    </a:lvl1pPr>
    <a:lvl2pPr defTabSz="914400" eaLnBrk="1" hangingPunct="1" latinLnBrk="0" lvl="1" marL="457200" rtl="0" algn="l">
      <a:defRPr kern="1200" sz="1800">
        <a:solidFill>
          <a:schemeClr val="tx1"/>
        </a:solidFill>
        <a:latin typeface="+mn-lt"/>
        <a:ea typeface="+mn-ea"/>
        <a:cs typeface="+mn-cs"/>
      </a:defRPr>
    </a:lvl2pPr>
    <a:lvl3pPr defTabSz="914400" eaLnBrk="1" hangingPunct="1" latinLnBrk="0" lvl="2" marL="914400" rtl="0" algn="l">
      <a:defRPr kern="1200" sz="1800">
        <a:solidFill>
          <a:schemeClr val="tx1"/>
        </a:solidFill>
        <a:latin typeface="+mn-lt"/>
        <a:ea typeface="+mn-ea"/>
        <a:cs typeface="+mn-cs"/>
      </a:defRPr>
    </a:lvl3pPr>
    <a:lvl4pPr defTabSz="914400" eaLnBrk="1" hangingPunct="1" latinLnBrk="0" lvl="3" marL="1371600" rtl="0" algn="l">
      <a:defRPr kern="1200" sz="1800">
        <a:solidFill>
          <a:schemeClr val="tx1"/>
        </a:solidFill>
        <a:latin typeface="+mn-lt"/>
        <a:ea typeface="+mn-ea"/>
        <a:cs typeface="+mn-cs"/>
      </a:defRPr>
    </a:lvl4pPr>
    <a:lvl5pPr defTabSz="914400" eaLnBrk="1" hangingPunct="1" latinLnBrk="0" lvl="4" marL="1828800" rtl="0" algn="l">
      <a:defRPr kern="1200" sz="1800">
        <a:solidFill>
          <a:schemeClr val="tx1"/>
        </a:solidFill>
        <a:latin typeface="+mn-lt"/>
        <a:ea typeface="+mn-ea"/>
        <a:cs typeface="+mn-cs"/>
      </a:defRPr>
    </a:lvl5pPr>
    <a:lvl6pPr defTabSz="914400" eaLnBrk="1" hangingPunct="1" latinLnBrk="0" lvl="5" marL="2286000" rtl="0" algn="l">
      <a:defRPr kern="1200" sz="1800">
        <a:solidFill>
          <a:schemeClr val="tx1"/>
        </a:solidFill>
        <a:latin typeface="+mn-lt"/>
        <a:ea typeface="+mn-ea"/>
        <a:cs typeface="+mn-cs"/>
      </a:defRPr>
    </a:lvl6pPr>
    <a:lvl7pPr defTabSz="914400" eaLnBrk="1" hangingPunct="1" latinLnBrk="0" lvl="6" marL="2743200" rtl="0" algn="l">
      <a:defRPr kern="1200" sz="1800">
        <a:solidFill>
          <a:schemeClr val="tx1"/>
        </a:solidFill>
        <a:latin typeface="+mn-lt"/>
        <a:ea typeface="+mn-ea"/>
        <a:cs typeface="+mn-cs"/>
      </a:defRPr>
    </a:lvl7pPr>
    <a:lvl8pPr defTabSz="914400" eaLnBrk="1" hangingPunct="1" latinLnBrk="0" lvl="7" marL="3200400" rtl="0" algn="l">
      <a:defRPr kern="1200" sz="1800">
        <a:solidFill>
          <a:schemeClr val="tx1"/>
        </a:solidFill>
        <a:latin typeface="+mn-lt"/>
        <a:ea typeface="+mn-ea"/>
        <a:cs typeface="+mn-cs"/>
      </a:defRPr>
    </a:lvl8pPr>
    <a:lvl9pPr defTabSz="914400" eaLnBrk="1" hangingPunct="1" latinLnBrk="0" lvl="8" marL="3657600" rtl="0" algn="l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1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6.xml"/><Relationship Id="rId22" Type="http://schemas.openxmlformats.org/officeDocument/2006/relationships/slide" Target="slides/slide18.xml"/><Relationship Id="rId21" Type="http://schemas.openxmlformats.org/officeDocument/2006/relationships/slide" Target="slides/slide17.xml"/><Relationship Id="rId24" Type="http://schemas.openxmlformats.org/officeDocument/2006/relationships/slide" Target="slides/slide20.xml"/><Relationship Id="rId23" Type="http://schemas.openxmlformats.org/officeDocument/2006/relationships/slide" Target="slides/slide19.xml"/><Relationship Id="rId1" Type="http://schemas.openxmlformats.org/officeDocument/2006/relationships/theme" Target="theme/theme1.xml"/><Relationship Id="rId2" Type="http://schemas.openxmlformats.org/officeDocument/2006/relationships/presProps" Target="presProps1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26" Type="http://schemas.openxmlformats.org/officeDocument/2006/relationships/slide" Target="slides/slide22.xml"/><Relationship Id="rId25" Type="http://schemas.openxmlformats.org/officeDocument/2006/relationships/slide" Target="slides/slide21.xml"/><Relationship Id="rId28" Type="http://schemas.openxmlformats.org/officeDocument/2006/relationships/slide" Target="slides/slide24.xml"/><Relationship Id="rId27" Type="http://schemas.openxmlformats.org/officeDocument/2006/relationships/slide" Target="slides/slide23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29" Type="http://schemas.openxmlformats.org/officeDocument/2006/relationships/slide" Target="slides/slide25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19" Type="http://schemas.openxmlformats.org/officeDocument/2006/relationships/slide" Target="slides/slide15.xml"/><Relationship Id="rId18" Type="http://schemas.openxmlformats.org/officeDocument/2006/relationships/slide" Target="slides/slide14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4809875-EF01-4DF3-A9A9-9B642FEE6CF6}" type="doc">
      <dgm:prSet loTypeId="urn:microsoft.com/office/officeart/2005/8/layout/venn1" loCatId="relationship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s-UY"/>
        </a:p>
      </dgm:t>
    </dgm:pt>
    <dgm:pt modelId="{0E744670-2C42-4AA8-80D8-27E2C51ED108}">
      <dgm:prSet custT="1"/>
      <dgm:spPr/>
      <dgm:t>
        <a:bodyPr/>
        <a:lstStyle/>
        <a:p>
          <a:pPr algn="ctr" rtl="0"/>
          <a:r>
            <a:rPr lang="es-UY" sz="2000" b="1" dirty="0"/>
            <a:t>Estado</a:t>
          </a:r>
        </a:p>
      </dgm:t>
    </dgm:pt>
    <dgm:pt modelId="{B94C8B1A-64F9-43ED-8125-4B760FA7A1D2}" type="parTrans" cxnId="{AEF8E65F-676E-4AEE-A352-3D65681529B6}">
      <dgm:prSet/>
      <dgm:spPr/>
      <dgm:t>
        <a:bodyPr/>
        <a:lstStyle/>
        <a:p>
          <a:endParaRPr lang="es-UY"/>
        </a:p>
      </dgm:t>
    </dgm:pt>
    <dgm:pt modelId="{2DF85594-41E1-4BF6-A6F1-C24432E44CCF}" type="sibTrans" cxnId="{AEF8E65F-676E-4AEE-A352-3D65681529B6}">
      <dgm:prSet/>
      <dgm:spPr/>
      <dgm:t>
        <a:bodyPr/>
        <a:lstStyle/>
        <a:p>
          <a:endParaRPr lang="es-UY"/>
        </a:p>
      </dgm:t>
    </dgm:pt>
    <dgm:pt modelId="{31D58AFC-D054-4D5F-8BEF-141E9D08AA3F}">
      <dgm:prSet custT="1"/>
      <dgm:spPr/>
      <dgm:t>
        <a:bodyPr/>
        <a:lstStyle/>
        <a:p>
          <a:pPr algn="l" rtl="0"/>
          <a:r>
            <a:rPr lang="es-UY" sz="2000" b="1" dirty="0"/>
            <a:t>Sociedad Civil</a:t>
          </a:r>
        </a:p>
      </dgm:t>
    </dgm:pt>
    <dgm:pt modelId="{6E175B79-A999-4E80-9BB4-EF53200A7EAD}" type="parTrans" cxnId="{E0FEFE70-39B5-4C05-B028-6D92F7044537}">
      <dgm:prSet/>
      <dgm:spPr/>
      <dgm:t>
        <a:bodyPr/>
        <a:lstStyle/>
        <a:p>
          <a:endParaRPr lang="es-UY"/>
        </a:p>
      </dgm:t>
    </dgm:pt>
    <dgm:pt modelId="{135D6256-757E-4FD9-9499-333CF987A8EC}" type="sibTrans" cxnId="{E0FEFE70-39B5-4C05-B028-6D92F7044537}">
      <dgm:prSet/>
      <dgm:spPr/>
      <dgm:t>
        <a:bodyPr/>
        <a:lstStyle/>
        <a:p>
          <a:endParaRPr lang="es-UY"/>
        </a:p>
      </dgm:t>
    </dgm:pt>
    <dgm:pt modelId="{6A9AF798-A116-4B76-966E-7A76466D5AD1}">
      <dgm:prSet custT="1"/>
      <dgm:spPr/>
      <dgm:t>
        <a:bodyPr/>
        <a:lstStyle/>
        <a:p>
          <a:pPr algn="ctr" rtl="0"/>
          <a:r>
            <a:rPr lang="es-UY" sz="2000" b="1" dirty="0"/>
            <a:t>Niños, niñas y adolescentes </a:t>
          </a:r>
        </a:p>
      </dgm:t>
    </dgm:pt>
    <dgm:pt modelId="{A5127ACF-05BE-4403-9AF2-B200D4E55E84}" type="parTrans" cxnId="{1BD3BCF2-BADB-4FFF-B4DE-683C39CB0F5B}">
      <dgm:prSet/>
      <dgm:spPr/>
      <dgm:t>
        <a:bodyPr/>
        <a:lstStyle/>
        <a:p>
          <a:endParaRPr lang="es-UY"/>
        </a:p>
      </dgm:t>
    </dgm:pt>
    <dgm:pt modelId="{6A1DD861-63B4-4412-AB83-35646239C9ED}" type="sibTrans" cxnId="{1BD3BCF2-BADB-4FFF-B4DE-683C39CB0F5B}">
      <dgm:prSet/>
      <dgm:spPr/>
      <dgm:t>
        <a:bodyPr/>
        <a:lstStyle/>
        <a:p>
          <a:endParaRPr lang="es-UY"/>
        </a:p>
      </dgm:t>
    </dgm:pt>
    <dgm:pt modelId="{D10EF258-6256-4251-875A-2333AEA1B431}" type="pres">
      <dgm:prSet presAssocID="{C4809875-EF01-4DF3-A9A9-9B642FEE6CF6}" presName="compositeShape" presStyleCnt="0">
        <dgm:presLayoutVars>
          <dgm:chMax val="7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6D60F0BF-A3BC-493F-BD2D-6AA01B8C200E}" type="pres">
      <dgm:prSet presAssocID="{0E744670-2C42-4AA8-80D8-27E2C51ED108}" presName="circ1" presStyleLbl="vennNode1" presStyleIdx="0" presStyleCnt="3" custScaleY="91999" custLinFactNeighborX="343" custLinFactNeighborY="-2083"/>
      <dgm:spPr/>
      <dgm:t>
        <a:bodyPr/>
        <a:lstStyle/>
        <a:p>
          <a:endParaRPr lang="en-US"/>
        </a:p>
      </dgm:t>
    </dgm:pt>
    <dgm:pt modelId="{EC124B26-0F30-419D-9077-129EF527D5F3}" type="pres">
      <dgm:prSet presAssocID="{0E744670-2C42-4AA8-80D8-27E2C51ED108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69BA991-BC01-42A4-A77C-B4BAF8A1DB53}" type="pres">
      <dgm:prSet presAssocID="{31D58AFC-D054-4D5F-8BEF-141E9D08AA3F}" presName="circ2" presStyleLbl="vennNode1" presStyleIdx="1" presStyleCnt="3" custLinFactNeighborX="3403" custLinFactNeighborY="212"/>
      <dgm:spPr/>
      <dgm:t>
        <a:bodyPr/>
        <a:lstStyle/>
        <a:p>
          <a:endParaRPr lang="en-US"/>
        </a:p>
      </dgm:t>
    </dgm:pt>
    <dgm:pt modelId="{AECB40CE-3728-4D02-9E37-1BBAF8B5C6F5}" type="pres">
      <dgm:prSet presAssocID="{31D58AFC-D054-4D5F-8BEF-141E9D08AA3F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E658C48-7A67-45C9-B8E2-63228C26DFF0}" type="pres">
      <dgm:prSet presAssocID="{6A9AF798-A116-4B76-966E-7A76466D5AD1}" presName="circ3" presStyleLbl="vennNode1" presStyleIdx="2" presStyleCnt="3" custScaleX="101792" custLinFactNeighborX="-1496" custLinFactNeighborY="-188"/>
      <dgm:spPr/>
      <dgm:t>
        <a:bodyPr/>
        <a:lstStyle/>
        <a:p>
          <a:endParaRPr lang="en-US"/>
        </a:p>
      </dgm:t>
    </dgm:pt>
    <dgm:pt modelId="{C8F23C6F-044F-4628-9790-8EDF0E7A55EE}" type="pres">
      <dgm:prSet presAssocID="{6A9AF798-A116-4B76-966E-7A76466D5AD1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BB491CCA-A002-41DE-91EF-63EB38475A77}" type="presOf" srcId="{31D58AFC-D054-4D5F-8BEF-141E9D08AA3F}" destId="{AECB40CE-3728-4D02-9E37-1BBAF8B5C6F5}" srcOrd="1" destOrd="0" presId="urn:microsoft.com/office/officeart/2005/8/layout/venn1"/>
    <dgm:cxn modelId="{71C84A48-65CB-43B1-9624-4745AF145511}" type="presOf" srcId="{6A9AF798-A116-4B76-966E-7A76466D5AD1}" destId="{C8F23C6F-044F-4628-9790-8EDF0E7A55EE}" srcOrd="1" destOrd="0" presId="urn:microsoft.com/office/officeart/2005/8/layout/venn1"/>
    <dgm:cxn modelId="{AEF8E65F-676E-4AEE-A352-3D65681529B6}" srcId="{C4809875-EF01-4DF3-A9A9-9B642FEE6CF6}" destId="{0E744670-2C42-4AA8-80D8-27E2C51ED108}" srcOrd="0" destOrd="0" parTransId="{B94C8B1A-64F9-43ED-8125-4B760FA7A1D2}" sibTransId="{2DF85594-41E1-4BF6-A6F1-C24432E44CCF}"/>
    <dgm:cxn modelId="{1BD3BCF2-BADB-4FFF-B4DE-683C39CB0F5B}" srcId="{C4809875-EF01-4DF3-A9A9-9B642FEE6CF6}" destId="{6A9AF798-A116-4B76-966E-7A76466D5AD1}" srcOrd="2" destOrd="0" parTransId="{A5127ACF-05BE-4403-9AF2-B200D4E55E84}" sibTransId="{6A1DD861-63B4-4412-AB83-35646239C9ED}"/>
    <dgm:cxn modelId="{E0FEFE70-39B5-4C05-B028-6D92F7044537}" srcId="{C4809875-EF01-4DF3-A9A9-9B642FEE6CF6}" destId="{31D58AFC-D054-4D5F-8BEF-141E9D08AA3F}" srcOrd="1" destOrd="0" parTransId="{6E175B79-A999-4E80-9BB4-EF53200A7EAD}" sibTransId="{135D6256-757E-4FD9-9499-333CF987A8EC}"/>
    <dgm:cxn modelId="{8E5D86DB-48D0-4287-98C9-77508288EFAB}" type="presOf" srcId="{0E744670-2C42-4AA8-80D8-27E2C51ED108}" destId="{6D60F0BF-A3BC-493F-BD2D-6AA01B8C200E}" srcOrd="0" destOrd="0" presId="urn:microsoft.com/office/officeart/2005/8/layout/venn1"/>
    <dgm:cxn modelId="{81164DE6-BA39-4175-AC51-7F0CB1817BE6}" type="presOf" srcId="{C4809875-EF01-4DF3-A9A9-9B642FEE6CF6}" destId="{D10EF258-6256-4251-875A-2333AEA1B431}" srcOrd="0" destOrd="0" presId="urn:microsoft.com/office/officeart/2005/8/layout/venn1"/>
    <dgm:cxn modelId="{E9FFF62B-D2F9-4C34-8253-D04AB9B25EB1}" type="presOf" srcId="{0E744670-2C42-4AA8-80D8-27E2C51ED108}" destId="{EC124B26-0F30-419D-9077-129EF527D5F3}" srcOrd="1" destOrd="0" presId="urn:microsoft.com/office/officeart/2005/8/layout/venn1"/>
    <dgm:cxn modelId="{CE3429AB-7957-4F9E-825B-A7914378F7AD}" type="presOf" srcId="{6A9AF798-A116-4B76-966E-7A76466D5AD1}" destId="{5E658C48-7A67-45C9-B8E2-63228C26DFF0}" srcOrd="0" destOrd="0" presId="urn:microsoft.com/office/officeart/2005/8/layout/venn1"/>
    <dgm:cxn modelId="{39B5B704-8803-4BEC-856B-002E8498B2FF}" type="presOf" srcId="{31D58AFC-D054-4D5F-8BEF-141E9D08AA3F}" destId="{A69BA991-BC01-42A4-A77C-B4BAF8A1DB53}" srcOrd="0" destOrd="0" presId="urn:microsoft.com/office/officeart/2005/8/layout/venn1"/>
    <dgm:cxn modelId="{4E32F164-F231-4A20-AD72-1E1A16DD2DFC}" type="presParOf" srcId="{D10EF258-6256-4251-875A-2333AEA1B431}" destId="{6D60F0BF-A3BC-493F-BD2D-6AA01B8C200E}" srcOrd="0" destOrd="0" presId="urn:microsoft.com/office/officeart/2005/8/layout/venn1"/>
    <dgm:cxn modelId="{73864119-A4CB-4ECA-A816-CC86A171F659}" type="presParOf" srcId="{D10EF258-6256-4251-875A-2333AEA1B431}" destId="{EC124B26-0F30-419D-9077-129EF527D5F3}" srcOrd="1" destOrd="0" presId="urn:microsoft.com/office/officeart/2005/8/layout/venn1"/>
    <dgm:cxn modelId="{A65D1620-4F54-4BA8-83EE-B94A131855F7}" type="presParOf" srcId="{D10EF258-6256-4251-875A-2333AEA1B431}" destId="{A69BA991-BC01-42A4-A77C-B4BAF8A1DB53}" srcOrd="2" destOrd="0" presId="urn:microsoft.com/office/officeart/2005/8/layout/venn1"/>
    <dgm:cxn modelId="{24A0AF47-33D4-4329-847B-A25FDCD83DAF}" type="presParOf" srcId="{D10EF258-6256-4251-875A-2333AEA1B431}" destId="{AECB40CE-3728-4D02-9E37-1BBAF8B5C6F5}" srcOrd="3" destOrd="0" presId="urn:microsoft.com/office/officeart/2005/8/layout/venn1"/>
    <dgm:cxn modelId="{C91C0C50-F9EA-412C-B8FD-202CD6B8408C}" type="presParOf" srcId="{D10EF258-6256-4251-875A-2333AEA1B431}" destId="{5E658C48-7A67-45C9-B8E2-63228C26DFF0}" srcOrd="4" destOrd="0" presId="urn:microsoft.com/office/officeart/2005/8/layout/venn1"/>
    <dgm:cxn modelId="{6B949F3E-CD6E-466D-8CBF-D338CB4D7BD0}" type="presParOf" srcId="{D10EF258-6256-4251-875A-2333AEA1B431}" destId="{C8F23C6F-044F-4628-9790-8EDF0E7A55EE}" srcOrd="5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D60F0BF-A3BC-493F-BD2D-6AA01B8C200E}">
      <dsp:nvSpPr>
        <dsp:cNvPr id="0" name=""/>
        <dsp:cNvSpPr/>
      </dsp:nvSpPr>
      <dsp:spPr>
        <a:xfrm>
          <a:off x="3835346" y="104184"/>
          <a:ext cx="2193092" cy="2017623"/>
        </a:xfrm>
        <a:prstGeom prst="ellipse">
          <a:avLst/>
        </a:prstGeom>
        <a:solidFill>
          <a:schemeClr val="accent2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UY" sz="2000" b="1" kern="1200" dirty="0"/>
            <a:t>Estado</a:t>
          </a:r>
        </a:p>
      </dsp:txBody>
      <dsp:txXfrm>
        <a:off x="4127759" y="457268"/>
        <a:ext cx="1608268" cy="907930"/>
      </dsp:txXfrm>
    </dsp:sp>
    <dsp:sp modelId="{A69BA991-BC01-42A4-A77C-B4BAF8A1DB53}">
      <dsp:nvSpPr>
        <dsp:cNvPr id="0" name=""/>
        <dsp:cNvSpPr/>
      </dsp:nvSpPr>
      <dsp:spPr>
        <a:xfrm>
          <a:off x="4693796" y="1437464"/>
          <a:ext cx="2193092" cy="2193092"/>
        </a:xfrm>
        <a:prstGeom prst="ellipse">
          <a:avLst/>
        </a:prstGeom>
        <a:solidFill>
          <a:schemeClr val="accent3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UY" sz="2000" b="1" kern="1200" dirty="0"/>
            <a:t>Sociedad Civil</a:t>
          </a:r>
        </a:p>
      </dsp:txBody>
      <dsp:txXfrm>
        <a:off x="5364517" y="2004013"/>
        <a:ext cx="1315855" cy="1206201"/>
      </dsp:txXfrm>
    </dsp:sp>
    <dsp:sp modelId="{5E658C48-7A67-45C9-B8E2-63228C26DFF0}">
      <dsp:nvSpPr>
        <dsp:cNvPr id="0" name=""/>
        <dsp:cNvSpPr/>
      </dsp:nvSpPr>
      <dsp:spPr>
        <a:xfrm>
          <a:off x="2984024" y="1428692"/>
          <a:ext cx="2232393" cy="2193092"/>
        </a:xfrm>
        <a:prstGeom prst="ellipse">
          <a:avLst/>
        </a:prstGeom>
        <a:solidFill>
          <a:schemeClr val="accent4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UY" sz="2000" b="1" kern="1200" dirty="0"/>
            <a:t>Niños, niñas y adolescentes </a:t>
          </a:r>
        </a:p>
      </dsp:txBody>
      <dsp:txXfrm>
        <a:off x="3194241" y="1995241"/>
        <a:ext cx="1339435" cy="120620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UY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A0C9BD-CADC-45D3-881C-92DEFDFB1D15}" type="datetimeFigureOut">
              <a:rPr lang="es-UY" smtClean="0"/>
              <a:t>15/10/2025</a:t>
            </a:fld>
            <a:endParaRPr lang="es-UY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UY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UY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UY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252E06-AB48-44F8-A136-2DF1C32E2673}" type="slidenum">
              <a:rPr lang="es-UY" smtClean="0"/>
              <a:t>‹Nº›</a:t>
            </a:fld>
            <a:endParaRPr lang="es-UY"/>
          </a:p>
        </p:txBody>
      </p:sp>
    </p:spTree>
    <p:extLst>
      <p:ext uri="{BB962C8B-B14F-4D97-AF65-F5344CB8AC3E}">
        <p14:creationId xmlns:p14="http://schemas.microsoft.com/office/powerpoint/2010/main" val="21557345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4" name="Google Shape;124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1797380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93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6034883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UY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UY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D2752-346F-486B-B83A-F527A2686ADE}" type="datetimeFigureOut">
              <a:rPr lang="es-UY" smtClean="0"/>
              <a:t>15/10/2025</a:t>
            </a:fld>
            <a:endParaRPr lang="es-UY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Y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3F258B-9119-4EE2-96FD-35ACD0447486}" type="slidenum">
              <a:rPr lang="es-UY" smtClean="0"/>
              <a:t>‹Nº›</a:t>
            </a:fld>
            <a:endParaRPr lang="es-UY"/>
          </a:p>
        </p:txBody>
      </p:sp>
    </p:spTree>
    <p:extLst>
      <p:ext uri="{BB962C8B-B14F-4D97-AF65-F5344CB8AC3E}">
        <p14:creationId xmlns:p14="http://schemas.microsoft.com/office/powerpoint/2010/main" val="33436229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UY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UY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D2752-346F-486B-B83A-F527A2686ADE}" type="datetimeFigureOut">
              <a:rPr lang="es-UY" smtClean="0"/>
              <a:t>15/10/2025</a:t>
            </a:fld>
            <a:endParaRPr lang="es-UY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3F258B-9119-4EE2-96FD-35ACD0447486}" type="slidenum">
              <a:rPr lang="es-UY" smtClean="0"/>
              <a:t>‹Nº›</a:t>
            </a:fld>
            <a:endParaRPr lang="es-UY"/>
          </a:p>
        </p:txBody>
      </p:sp>
    </p:spTree>
    <p:extLst>
      <p:ext uri="{BB962C8B-B14F-4D97-AF65-F5344CB8AC3E}">
        <p14:creationId xmlns:p14="http://schemas.microsoft.com/office/powerpoint/2010/main" val="11564443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UY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UY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D2752-346F-486B-B83A-F527A2686ADE}" type="datetimeFigureOut">
              <a:rPr lang="es-UY" smtClean="0"/>
              <a:t>15/10/2025</a:t>
            </a:fld>
            <a:endParaRPr lang="es-UY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3F258B-9119-4EE2-96FD-35ACD0447486}" type="slidenum">
              <a:rPr lang="es-UY" smtClean="0"/>
              <a:t>‹Nº›</a:t>
            </a:fld>
            <a:endParaRPr lang="es-UY"/>
          </a:p>
        </p:txBody>
      </p:sp>
    </p:spTree>
    <p:extLst>
      <p:ext uri="{BB962C8B-B14F-4D97-AF65-F5344CB8AC3E}">
        <p14:creationId xmlns:p14="http://schemas.microsoft.com/office/powerpoint/2010/main" val="39759779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UY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UY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D2752-346F-486B-B83A-F527A2686ADE}" type="datetimeFigureOut">
              <a:rPr lang="es-UY" smtClean="0"/>
              <a:t>15/10/2025</a:t>
            </a:fld>
            <a:endParaRPr lang="es-UY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3F258B-9119-4EE2-96FD-35ACD0447486}" type="slidenum">
              <a:rPr lang="es-UY" smtClean="0"/>
              <a:t>‹Nº›</a:t>
            </a:fld>
            <a:endParaRPr lang="es-UY"/>
          </a:p>
        </p:txBody>
      </p:sp>
    </p:spTree>
    <p:extLst>
      <p:ext uri="{BB962C8B-B14F-4D97-AF65-F5344CB8AC3E}">
        <p14:creationId xmlns:p14="http://schemas.microsoft.com/office/powerpoint/2010/main" val="5253568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UY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D2752-346F-486B-B83A-F527A2686ADE}" type="datetimeFigureOut">
              <a:rPr lang="es-UY" smtClean="0"/>
              <a:t>15/10/2025</a:t>
            </a:fld>
            <a:endParaRPr lang="es-UY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3F258B-9119-4EE2-96FD-35ACD0447486}" type="slidenum">
              <a:rPr lang="es-UY" smtClean="0"/>
              <a:t>‹Nº›</a:t>
            </a:fld>
            <a:endParaRPr lang="es-UY"/>
          </a:p>
        </p:txBody>
      </p:sp>
    </p:spTree>
    <p:extLst>
      <p:ext uri="{BB962C8B-B14F-4D97-AF65-F5344CB8AC3E}">
        <p14:creationId xmlns:p14="http://schemas.microsoft.com/office/powerpoint/2010/main" val="16309560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UY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UY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UY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D2752-346F-486B-B83A-F527A2686ADE}" type="datetimeFigureOut">
              <a:rPr lang="es-UY" smtClean="0"/>
              <a:t>15/10/2025</a:t>
            </a:fld>
            <a:endParaRPr lang="es-UY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3F258B-9119-4EE2-96FD-35ACD0447486}" type="slidenum">
              <a:rPr lang="es-UY" smtClean="0"/>
              <a:t>‹Nº›</a:t>
            </a:fld>
            <a:endParaRPr lang="es-UY"/>
          </a:p>
        </p:txBody>
      </p:sp>
    </p:spTree>
    <p:extLst>
      <p:ext uri="{BB962C8B-B14F-4D97-AF65-F5344CB8AC3E}">
        <p14:creationId xmlns:p14="http://schemas.microsoft.com/office/powerpoint/2010/main" val="15636725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UY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UY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UY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D2752-346F-486B-B83A-F527A2686ADE}" type="datetimeFigureOut">
              <a:rPr lang="es-UY" smtClean="0"/>
              <a:t>15/10/2025</a:t>
            </a:fld>
            <a:endParaRPr lang="es-UY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3F258B-9119-4EE2-96FD-35ACD0447486}" type="slidenum">
              <a:rPr lang="es-UY" smtClean="0"/>
              <a:t>‹Nº›</a:t>
            </a:fld>
            <a:endParaRPr lang="es-UY"/>
          </a:p>
        </p:txBody>
      </p:sp>
    </p:spTree>
    <p:extLst>
      <p:ext uri="{BB962C8B-B14F-4D97-AF65-F5344CB8AC3E}">
        <p14:creationId xmlns:p14="http://schemas.microsoft.com/office/powerpoint/2010/main" val="7535720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UY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D2752-346F-486B-B83A-F527A2686ADE}" type="datetimeFigureOut">
              <a:rPr lang="es-UY" smtClean="0"/>
              <a:t>15/10/2025</a:t>
            </a:fld>
            <a:endParaRPr lang="es-UY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3F258B-9119-4EE2-96FD-35ACD0447486}" type="slidenum">
              <a:rPr lang="es-UY" smtClean="0"/>
              <a:t>‹Nº›</a:t>
            </a:fld>
            <a:endParaRPr lang="es-UY"/>
          </a:p>
        </p:txBody>
      </p:sp>
    </p:spTree>
    <p:extLst>
      <p:ext uri="{BB962C8B-B14F-4D97-AF65-F5344CB8AC3E}">
        <p14:creationId xmlns:p14="http://schemas.microsoft.com/office/powerpoint/2010/main" val="9409738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D2752-346F-486B-B83A-F527A2686ADE}" type="datetimeFigureOut">
              <a:rPr lang="es-UY" smtClean="0"/>
              <a:t>15/10/2025</a:t>
            </a:fld>
            <a:endParaRPr lang="es-UY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3F258B-9119-4EE2-96FD-35ACD0447486}" type="slidenum">
              <a:rPr lang="es-UY" smtClean="0"/>
              <a:t>‹Nº›</a:t>
            </a:fld>
            <a:endParaRPr lang="es-UY"/>
          </a:p>
        </p:txBody>
      </p:sp>
    </p:spTree>
    <p:extLst>
      <p:ext uri="{BB962C8B-B14F-4D97-AF65-F5344CB8AC3E}">
        <p14:creationId xmlns:p14="http://schemas.microsoft.com/office/powerpoint/2010/main" val="40766152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UY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UY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D2752-346F-486B-B83A-F527A2686ADE}" type="datetimeFigureOut">
              <a:rPr lang="es-UY" smtClean="0"/>
              <a:t>15/10/2025</a:t>
            </a:fld>
            <a:endParaRPr lang="es-UY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3F258B-9119-4EE2-96FD-35ACD0447486}" type="slidenum">
              <a:rPr lang="es-UY" smtClean="0"/>
              <a:t>‹Nº›</a:t>
            </a:fld>
            <a:endParaRPr lang="es-UY"/>
          </a:p>
        </p:txBody>
      </p:sp>
    </p:spTree>
    <p:extLst>
      <p:ext uri="{BB962C8B-B14F-4D97-AF65-F5344CB8AC3E}">
        <p14:creationId xmlns:p14="http://schemas.microsoft.com/office/powerpoint/2010/main" val="5939731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UY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UY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D2752-346F-486B-B83A-F527A2686ADE}" type="datetimeFigureOut">
              <a:rPr lang="es-UY" smtClean="0"/>
              <a:t>15/10/2025</a:t>
            </a:fld>
            <a:endParaRPr lang="es-UY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3F258B-9119-4EE2-96FD-35ACD0447486}" type="slidenum">
              <a:rPr lang="es-UY" smtClean="0"/>
              <a:t>‹Nº›</a:t>
            </a:fld>
            <a:endParaRPr lang="es-UY"/>
          </a:p>
        </p:txBody>
      </p:sp>
    </p:spTree>
    <p:extLst>
      <p:ext uri="{BB962C8B-B14F-4D97-AF65-F5344CB8AC3E}">
        <p14:creationId xmlns:p14="http://schemas.microsoft.com/office/powerpoint/2010/main" val="34553596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UY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UY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FD2752-346F-486B-B83A-F527A2686ADE}" type="datetimeFigureOut">
              <a:rPr lang="es-UY" smtClean="0"/>
              <a:t>15/10/2025</a:t>
            </a:fld>
            <a:endParaRPr lang="es-UY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UY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3F258B-9119-4EE2-96FD-35ACD0447486}" type="slidenum">
              <a:rPr lang="es-UY" smtClean="0"/>
              <a:t>‹Nº›</a:t>
            </a:fld>
            <a:endParaRPr lang="es-UY"/>
          </a:p>
        </p:txBody>
      </p:sp>
    </p:spTree>
    <p:extLst>
      <p:ext uri="{BB962C8B-B14F-4D97-AF65-F5344CB8AC3E}">
        <p14:creationId xmlns:p14="http://schemas.microsoft.com/office/powerpoint/2010/main" val="1029284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UY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448887"/>
            <a:ext cx="9144000" cy="5722361"/>
          </a:xfrm>
        </p:spPr>
        <p:txBody>
          <a:bodyPr>
            <a:normAutofit fontScale="90000"/>
          </a:bodyPr>
          <a:lstStyle/>
          <a:p>
            <a:r>
              <a:rPr lang="es-UY" sz="6000" b="1" dirty="0"/>
              <a:t/>
            </a:r>
            <a:br>
              <a:rPr lang="es-UY" sz="6000" b="1" dirty="0"/>
            </a:br>
            <a:r>
              <a:rPr lang="es-UY" sz="6000" b="1" dirty="0"/>
              <a:t/>
            </a:r>
            <a:br>
              <a:rPr lang="es-UY" sz="6000" b="1" dirty="0"/>
            </a:br>
            <a:r>
              <a:rPr lang="es-UY" sz="6000" b="1" dirty="0"/>
              <a:t/>
            </a:r>
            <a:br>
              <a:rPr lang="es-UY" sz="6000" b="1" dirty="0"/>
            </a:br>
            <a:r>
              <a:rPr lang="es-UY" sz="6000" b="1" dirty="0"/>
              <a:t/>
            </a:r>
            <a:br>
              <a:rPr lang="es-UY" sz="6000" b="1" dirty="0"/>
            </a:br>
            <a:r>
              <a:rPr lang="es-UY" sz="6000" b="1" dirty="0"/>
              <a:t/>
            </a:r>
            <a:br>
              <a:rPr lang="es-UY" sz="6000" b="1" dirty="0"/>
            </a:br>
            <a:r>
              <a:rPr lang="es-UY" sz="6000" b="1" dirty="0"/>
              <a:t/>
            </a:r>
            <a:br>
              <a:rPr lang="es-UY" sz="6000" b="1" dirty="0"/>
            </a:br>
            <a:r>
              <a:rPr lang="es-UY" sz="6000" b="1" dirty="0"/>
              <a:t>CG 21: Claves para la atención a NNA en situación de calle desde un enfoque de </a:t>
            </a:r>
            <a:r>
              <a:rPr lang="es-UY" b="1" dirty="0"/>
              <a:t>DDHH</a:t>
            </a:r>
            <a:r>
              <a:rPr lang="es-UY" sz="6000" b="1" dirty="0"/>
              <a:t>.</a:t>
            </a:r>
            <a:br>
              <a:rPr lang="es-UY" sz="6000" b="1" dirty="0"/>
            </a:br>
            <a:r>
              <a:rPr lang="es-UY" sz="6000" b="1" dirty="0"/>
              <a:t/>
            </a:r>
            <a:br>
              <a:rPr lang="es-UY" sz="6000" b="1" dirty="0"/>
            </a:br>
            <a:r>
              <a:rPr lang="es-UY" sz="3200" b="1" dirty="0"/>
              <a:t>“Educación Social de Calle en contextos de migración y de desplazamiento forzoso”.</a:t>
            </a:r>
            <a:br>
              <a:rPr lang="es-UY" sz="3200" b="1" dirty="0"/>
            </a:br>
            <a:r>
              <a:rPr lang="es-UY" sz="3200" b="1" dirty="0"/>
              <a:t>Encuentro Iberoamericano</a:t>
            </a:r>
            <a:r>
              <a:rPr lang="es-UY" sz="6000" b="1" dirty="0"/>
              <a:t> </a:t>
            </a:r>
            <a:br>
              <a:rPr lang="es-UY" sz="6000" b="1" dirty="0"/>
            </a:br>
            <a:endParaRPr lang="es-UY" dirty="0"/>
          </a:p>
        </p:txBody>
      </p:sp>
      <p:sp>
        <p:nvSpPr>
          <p:cNvPr id="4" name="Rectángulo 3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rgbClr val="D2EF4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UY"/>
          </a:p>
        </p:txBody>
      </p:sp>
      <p:sp>
        <p:nvSpPr>
          <p:cNvPr id="6" name="Rectángulo 5"/>
          <p:cNvSpPr/>
          <p:nvPr/>
        </p:nvSpPr>
        <p:spPr>
          <a:xfrm>
            <a:off x="543302" y="0"/>
            <a:ext cx="155945" cy="6858000"/>
          </a:xfrm>
          <a:prstGeom prst="rect">
            <a:avLst/>
          </a:prstGeom>
          <a:solidFill>
            <a:srgbClr val="D2EF4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UY"/>
          </a:p>
        </p:txBody>
      </p:sp>
      <p:sp>
        <p:nvSpPr>
          <p:cNvPr id="7" name="Rectángulo 6"/>
          <p:cNvSpPr/>
          <p:nvPr/>
        </p:nvSpPr>
        <p:spPr>
          <a:xfrm>
            <a:off x="858004" y="0"/>
            <a:ext cx="45719" cy="6858000"/>
          </a:xfrm>
          <a:prstGeom prst="rect">
            <a:avLst/>
          </a:prstGeom>
          <a:solidFill>
            <a:srgbClr val="D2EF4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UY"/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xmlns="" id="{86C27A7F-043C-9F5A-6987-FCCA8929E3F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23863" y="5339742"/>
            <a:ext cx="1828799" cy="14115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5532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42D8C523-207D-9A4C-0D11-ACFF6757E9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65215" y="1470901"/>
            <a:ext cx="9359538" cy="4351338"/>
          </a:xfrm>
        </p:spPr>
        <p:txBody>
          <a:bodyPr>
            <a:normAutofit fontScale="92500" lnSpcReduction="20000"/>
          </a:bodyPr>
          <a:lstStyle/>
          <a:p>
            <a:r>
              <a:rPr lang="es-ES" dirty="0">
                <a:latin typeface="+mj-lt"/>
              </a:rPr>
              <a:t>Enfoque Holístico</a:t>
            </a:r>
          </a:p>
          <a:p>
            <a:endParaRPr lang="es-ES" dirty="0">
              <a:latin typeface="+mj-lt"/>
            </a:endParaRPr>
          </a:p>
          <a:p>
            <a:r>
              <a:rPr lang="es-ES" dirty="0">
                <a:latin typeface="+mj-lt"/>
              </a:rPr>
              <a:t>Sistema de Protección Infantil:</a:t>
            </a:r>
          </a:p>
          <a:p>
            <a:pPr marL="0" indent="0">
              <a:buNone/>
            </a:pPr>
            <a:r>
              <a:rPr lang="es-ES" dirty="0" smtClean="0">
                <a:latin typeface="+mj-lt"/>
              </a:rPr>
              <a:t>PREVENCIÓN</a:t>
            </a:r>
            <a:r>
              <a:rPr lang="es-ES" dirty="0">
                <a:latin typeface="+mj-lt"/>
              </a:rPr>
              <a:t>, ATENCIÓN , EGRESO y SEGUIMIENTO</a:t>
            </a:r>
          </a:p>
          <a:p>
            <a:endParaRPr lang="es-ES" dirty="0">
              <a:latin typeface="+mj-lt"/>
            </a:endParaRPr>
          </a:p>
          <a:p>
            <a:r>
              <a:rPr lang="es-ES" dirty="0">
                <a:latin typeface="+mj-lt"/>
              </a:rPr>
              <a:t>Trabajo Intersectorial</a:t>
            </a:r>
          </a:p>
          <a:p>
            <a:endParaRPr lang="es-ES" dirty="0">
              <a:latin typeface="+mj-lt"/>
            </a:endParaRPr>
          </a:p>
          <a:p>
            <a:r>
              <a:rPr lang="es-ES" dirty="0">
                <a:latin typeface="+mj-lt"/>
              </a:rPr>
              <a:t>Formación y Capacitación a los Actores en contacto con los NNA</a:t>
            </a:r>
          </a:p>
          <a:p>
            <a:endParaRPr lang="es-ES" dirty="0">
              <a:latin typeface="+mj-lt"/>
            </a:endParaRPr>
          </a:p>
          <a:p>
            <a:r>
              <a:rPr lang="es-ES" dirty="0">
                <a:latin typeface="+mj-lt"/>
              </a:rPr>
              <a:t>Seguimiento y Rendición de Cuentas</a:t>
            </a:r>
            <a:endParaRPr lang="es-UY" dirty="0">
              <a:latin typeface="+mj-lt"/>
            </a:endParaRP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xmlns="" id="{899A22C3-204A-5F64-F7A5-D89B7DC593C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23863" y="5339742"/>
            <a:ext cx="1828799" cy="1411577"/>
          </a:xfrm>
          <a:prstGeom prst="rect">
            <a:avLst/>
          </a:prstGeom>
        </p:spPr>
      </p:pic>
      <p:sp>
        <p:nvSpPr>
          <p:cNvPr id="5" name="Rectángulo 4">
            <a:extLst>
              <a:ext uri="{FF2B5EF4-FFF2-40B4-BE49-F238E27FC236}">
                <a16:creationId xmlns:a16="http://schemas.microsoft.com/office/drawing/2014/main" xmlns="" id="{AB0400E4-742A-63ED-90DC-0B6AFBFDB673}"/>
              </a:ext>
            </a:extLst>
          </p:cNvPr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rgbClr val="D2EF4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UY"/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xmlns="" id="{2522C40C-3AA7-331C-550C-6277DE46DDDF}"/>
              </a:ext>
            </a:extLst>
          </p:cNvPr>
          <p:cNvSpPr/>
          <p:nvPr/>
        </p:nvSpPr>
        <p:spPr>
          <a:xfrm>
            <a:off x="543302" y="0"/>
            <a:ext cx="155945" cy="6858000"/>
          </a:xfrm>
          <a:prstGeom prst="rect">
            <a:avLst/>
          </a:prstGeom>
          <a:solidFill>
            <a:srgbClr val="D2EF4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UY"/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xmlns="" id="{5489085E-23B2-9942-BDF0-1C235F84BF31}"/>
              </a:ext>
            </a:extLst>
          </p:cNvPr>
          <p:cNvSpPr/>
          <p:nvPr/>
        </p:nvSpPr>
        <p:spPr>
          <a:xfrm>
            <a:off x="858004" y="0"/>
            <a:ext cx="45719" cy="6858000"/>
          </a:xfrm>
          <a:prstGeom prst="rect">
            <a:avLst/>
          </a:prstGeom>
          <a:solidFill>
            <a:srgbClr val="D2EF4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UY"/>
          </a:p>
        </p:txBody>
      </p:sp>
      <p:sp>
        <p:nvSpPr>
          <p:cNvPr id="8" name="1 Título"/>
          <p:cNvSpPr txBox="1">
            <a:spLocks/>
          </p:cNvSpPr>
          <p:nvPr/>
        </p:nvSpPr>
        <p:spPr>
          <a:xfrm>
            <a:off x="1442355" y="190874"/>
            <a:ext cx="9405257" cy="105251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s-ES" sz="3600" dirty="0">
                <a:solidFill>
                  <a:schemeClr val="accent2"/>
                </a:solidFill>
              </a:rPr>
              <a:t>Estrategia integral a largo plazo basado en un enfoque de derechos</a:t>
            </a:r>
          </a:p>
        </p:txBody>
      </p:sp>
    </p:spTree>
    <p:extLst>
      <p:ext uri="{BB962C8B-B14F-4D97-AF65-F5344CB8AC3E}">
        <p14:creationId xmlns:p14="http://schemas.microsoft.com/office/powerpoint/2010/main" val="4039231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537813" y="162819"/>
            <a:ext cx="9270286" cy="1325563"/>
          </a:xfrm>
        </p:spPr>
        <p:txBody>
          <a:bodyPr>
            <a:normAutofit/>
          </a:bodyPr>
          <a:lstStyle/>
          <a:p>
            <a:r>
              <a:rPr lang="es-ES" sz="3600" dirty="0">
                <a:solidFill>
                  <a:schemeClr val="accent2"/>
                </a:solidFill>
              </a:rPr>
              <a:t>Ejes estructurantes para la construcción de una Política pública.  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537813" y="1612791"/>
            <a:ext cx="9270286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" sz="2400" dirty="0">
                <a:latin typeface="+mj-lt"/>
              </a:rPr>
              <a:t>Principales ejes que se establecen como aquellas cuestiones estructurantes que deben estar presentes en una política pública de atención a niños, niñas y adolescentes en situación de calle desde un enfoque de derechos:</a:t>
            </a:r>
          </a:p>
          <a:p>
            <a:pPr marL="0" indent="0">
              <a:buNone/>
            </a:pPr>
            <a:endParaRPr lang="es-ES" sz="2400" dirty="0">
              <a:latin typeface="+mj-lt"/>
            </a:endParaRPr>
          </a:p>
          <a:p>
            <a:pPr lvl="0" fontAlgn="base"/>
            <a:r>
              <a:rPr lang="es-ES" sz="2400" dirty="0"/>
              <a:t>Generar un Sistema de Respuestas a la Intervención</a:t>
            </a:r>
          </a:p>
          <a:p>
            <a:pPr lvl="0" fontAlgn="base"/>
            <a:r>
              <a:rPr lang="es-ES" sz="2400" dirty="0"/>
              <a:t>Alianza Estado-sociedad civil</a:t>
            </a:r>
          </a:p>
          <a:p>
            <a:pPr lvl="0" fontAlgn="base"/>
            <a:r>
              <a:rPr lang="es-ES" sz="2400" dirty="0"/>
              <a:t>Contar con herramientas de diagnóstico</a:t>
            </a:r>
          </a:p>
          <a:p>
            <a:pPr lvl="0" fontAlgn="base"/>
            <a:r>
              <a:rPr lang="es-ES" sz="2400" dirty="0"/>
              <a:t>Desarrollo de metodologías de intervención</a:t>
            </a:r>
          </a:p>
          <a:p>
            <a:endParaRPr lang="es-ES" dirty="0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xmlns="" id="{7A2D2160-39F3-F176-AFAD-00578FDF3A7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23863" y="5339742"/>
            <a:ext cx="1828799" cy="1411577"/>
          </a:xfrm>
          <a:prstGeom prst="rect">
            <a:avLst/>
          </a:prstGeom>
        </p:spPr>
      </p:pic>
      <p:sp>
        <p:nvSpPr>
          <p:cNvPr id="5" name="Rectángulo 4">
            <a:extLst>
              <a:ext uri="{FF2B5EF4-FFF2-40B4-BE49-F238E27FC236}">
                <a16:creationId xmlns:a16="http://schemas.microsoft.com/office/drawing/2014/main" xmlns="" id="{DD99C1BE-74FA-8C6A-8B1E-3656B213058F}"/>
              </a:ext>
            </a:extLst>
          </p:cNvPr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rgbClr val="D2EF4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UY"/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xmlns="" id="{8FE5942A-D450-5231-F41B-B1DC302A3115}"/>
              </a:ext>
            </a:extLst>
          </p:cNvPr>
          <p:cNvSpPr/>
          <p:nvPr/>
        </p:nvSpPr>
        <p:spPr>
          <a:xfrm>
            <a:off x="543302" y="0"/>
            <a:ext cx="155945" cy="6858000"/>
          </a:xfrm>
          <a:prstGeom prst="rect">
            <a:avLst/>
          </a:prstGeom>
          <a:solidFill>
            <a:srgbClr val="D2EF4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UY"/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xmlns="" id="{AB107177-958F-3918-3FA5-9E6D3A361AEF}"/>
              </a:ext>
            </a:extLst>
          </p:cNvPr>
          <p:cNvSpPr/>
          <p:nvPr/>
        </p:nvSpPr>
        <p:spPr>
          <a:xfrm>
            <a:off x="858004" y="0"/>
            <a:ext cx="45719" cy="6858000"/>
          </a:xfrm>
          <a:prstGeom prst="rect">
            <a:avLst/>
          </a:prstGeom>
          <a:solidFill>
            <a:srgbClr val="D2EF4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UY"/>
          </a:p>
        </p:txBody>
      </p:sp>
    </p:spTree>
    <p:extLst>
      <p:ext uri="{BB962C8B-B14F-4D97-AF65-F5344CB8AC3E}">
        <p14:creationId xmlns:p14="http://schemas.microsoft.com/office/powerpoint/2010/main" val="2448623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38002" y="241408"/>
            <a:ext cx="9315996" cy="886144"/>
          </a:xfrm>
        </p:spPr>
        <p:txBody>
          <a:bodyPr>
            <a:normAutofit/>
          </a:bodyPr>
          <a:lstStyle/>
          <a:p>
            <a:r>
              <a:rPr lang="es-ES" dirty="0">
                <a:solidFill>
                  <a:schemeClr val="accent2"/>
                </a:solidFill>
              </a:rPr>
              <a:t>Sistema de Respuestas a la Intervención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438002" y="1303137"/>
            <a:ext cx="9315997" cy="3861019"/>
          </a:xfrm>
        </p:spPr>
        <p:txBody>
          <a:bodyPr>
            <a:noAutofit/>
          </a:bodyPr>
          <a:lstStyle/>
          <a:p>
            <a:r>
              <a:rPr lang="es-ES" dirty="0">
                <a:latin typeface="+mj-lt"/>
              </a:rPr>
              <a:t>Pensar las intervenciones desde la lógica de sistema, con acciones articuladas entre los distintos actores involucrados en su ejecución. </a:t>
            </a:r>
          </a:p>
          <a:p>
            <a:r>
              <a:rPr lang="es-ES" dirty="0">
                <a:latin typeface="+mj-lt"/>
              </a:rPr>
              <a:t>Interacción e interdependencia en los distintos momentos de intervención. </a:t>
            </a:r>
          </a:p>
          <a:p>
            <a:r>
              <a:rPr lang="es-ES" dirty="0">
                <a:latin typeface="+mj-lt"/>
              </a:rPr>
              <a:t>Construcción de política pública en base a la realización de intervenciones novedosas en los territorios y estableciendo políticas nacionales como marco para ellas.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xmlns="" id="{130DE728-2868-9D04-38AF-4392F16B34E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23863" y="5339742"/>
            <a:ext cx="1828799" cy="1411577"/>
          </a:xfrm>
          <a:prstGeom prst="rect">
            <a:avLst/>
          </a:prstGeom>
        </p:spPr>
      </p:pic>
      <p:sp>
        <p:nvSpPr>
          <p:cNvPr id="5" name="Rectángulo 4">
            <a:extLst>
              <a:ext uri="{FF2B5EF4-FFF2-40B4-BE49-F238E27FC236}">
                <a16:creationId xmlns:a16="http://schemas.microsoft.com/office/drawing/2014/main" xmlns="" id="{418C1FF1-DBF2-FE78-12BB-6093C0EC0755}"/>
              </a:ext>
            </a:extLst>
          </p:cNvPr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rgbClr val="D2EF4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UY"/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xmlns="" id="{3BF27691-51DA-7B56-C506-20295F239631}"/>
              </a:ext>
            </a:extLst>
          </p:cNvPr>
          <p:cNvSpPr/>
          <p:nvPr/>
        </p:nvSpPr>
        <p:spPr>
          <a:xfrm>
            <a:off x="543302" y="0"/>
            <a:ext cx="155945" cy="6858000"/>
          </a:xfrm>
          <a:prstGeom prst="rect">
            <a:avLst/>
          </a:prstGeom>
          <a:solidFill>
            <a:srgbClr val="D2EF4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UY"/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xmlns="" id="{CFF77270-EABD-53E3-863A-B10D7E31B1A6}"/>
              </a:ext>
            </a:extLst>
          </p:cNvPr>
          <p:cNvSpPr/>
          <p:nvPr/>
        </p:nvSpPr>
        <p:spPr>
          <a:xfrm>
            <a:off x="858004" y="0"/>
            <a:ext cx="45719" cy="6858000"/>
          </a:xfrm>
          <a:prstGeom prst="rect">
            <a:avLst/>
          </a:prstGeom>
          <a:solidFill>
            <a:srgbClr val="D2EF4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UY"/>
          </a:p>
        </p:txBody>
      </p:sp>
    </p:spTree>
    <p:extLst>
      <p:ext uri="{BB962C8B-B14F-4D97-AF65-F5344CB8AC3E}">
        <p14:creationId xmlns:p14="http://schemas.microsoft.com/office/powerpoint/2010/main" val="1967573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54327" y="191705"/>
            <a:ext cx="9283346" cy="906326"/>
          </a:xfrm>
        </p:spPr>
        <p:txBody>
          <a:bodyPr>
            <a:normAutofit/>
          </a:bodyPr>
          <a:lstStyle/>
          <a:p>
            <a:r>
              <a:rPr lang="es-ES" dirty="0">
                <a:solidFill>
                  <a:schemeClr val="accent2"/>
                </a:solidFill>
              </a:rPr>
              <a:t>Estado-sociedad</a:t>
            </a:r>
            <a:r>
              <a:rPr lang="es-ES" sz="5400" b="1" dirty="0"/>
              <a:t> </a:t>
            </a:r>
            <a:r>
              <a:rPr lang="es-ES" dirty="0">
                <a:solidFill>
                  <a:schemeClr val="accent2"/>
                </a:solidFill>
              </a:rPr>
              <a:t>civil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454327" y="1288407"/>
            <a:ext cx="9320364" cy="3514117"/>
          </a:xfrm>
        </p:spPr>
        <p:txBody>
          <a:bodyPr/>
          <a:lstStyle/>
          <a:p>
            <a:r>
              <a:rPr lang="es-ES" dirty="0">
                <a:latin typeface="+mj-lt"/>
              </a:rPr>
              <a:t>La construcción de una política pública legítima requiere de la participación activa de sus principales actores, tanto estatales como no estatales.</a:t>
            </a:r>
          </a:p>
          <a:p>
            <a:r>
              <a:rPr lang="es-ES" dirty="0">
                <a:latin typeface="+mj-lt"/>
              </a:rPr>
              <a:t>Las políticas sociales, y en particular las que refieren a la infancia y adolescencia requieren de la generación de una “cultura” de coparticipación entre Estado y sociedad civil, dando singularidad tanto al proceso de construcción como a su aplicación efectiva. 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xmlns="" id="{19AEA166-9C3F-970E-BD5C-F392C6B1CD6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23863" y="5339742"/>
            <a:ext cx="1828799" cy="1411577"/>
          </a:xfrm>
          <a:prstGeom prst="rect">
            <a:avLst/>
          </a:prstGeom>
        </p:spPr>
      </p:pic>
      <p:sp>
        <p:nvSpPr>
          <p:cNvPr id="5" name="Rectángulo 4">
            <a:extLst>
              <a:ext uri="{FF2B5EF4-FFF2-40B4-BE49-F238E27FC236}">
                <a16:creationId xmlns:a16="http://schemas.microsoft.com/office/drawing/2014/main" xmlns="" id="{85546C36-37B0-4374-99B8-53A830D62702}"/>
              </a:ext>
            </a:extLst>
          </p:cNvPr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rgbClr val="D2EF4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UY"/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xmlns="" id="{FA59ECB6-5904-FEA6-BC96-C71E3075C178}"/>
              </a:ext>
            </a:extLst>
          </p:cNvPr>
          <p:cNvSpPr/>
          <p:nvPr/>
        </p:nvSpPr>
        <p:spPr>
          <a:xfrm>
            <a:off x="543302" y="0"/>
            <a:ext cx="155945" cy="6858000"/>
          </a:xfrm>
          <a:prstGeom prst="rect">
            <a:avLst/>
          </a:prstGeom>
          <a:solidFill>
            <a:srgbClr val="D2EF4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UY"/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xmlns="" id="{F2F52AD4-37C6-A438-197A-E30611861702}"/>
              </a:ext>
            </a:extLst>
          </p:cNvPr>
          <p:cNvSpPr/>
          <p:nvPr/>
        </p:nvSpPr>
        <p:spPr>
          <a:xfrm>
            <a:off x="858004" y="0"/>
            <a:ext cx="45719" cy="6858000"/>
          </a:xfrm>
          <a:prstGeom prst="rect">
            <a:avLst/>
          </a:prstGeom>
          <a:solidFill>
            <a:srgbClr val="D2EF4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UY"/>
          </a:p>
        </p:txBody>
      </p:sp>
    </p:spTree>
    <p:extLst>
      <p:ext uri="{BB962C8B-B14F-4D97-AF65-F5344CB8AC3E}">
        <p14:creationId xmlns:p14="http://schemas.microsoft.com/office/powerpoint/2010/main" val="2598341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28206" y="175939"/>
            <a:ext cx="9289869" cy="886144"/>
          </a:xfrm>
        </p:spPr>
        <p:txBody>
          <a:bodyPr>
            <a:normAutofit/>
          </a:bodyPr>
          <a:lstStyle/>
          <a:p>
            <a:r>
              <a:rPr lang="es-ES" dirty="0">
                <a:solidFill>
                  <a:schemeClr val="accent2"/>
                </a:solidFill>
              </a:rPr>
              <a:t>Herramientas de diagnóstico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428206" y="1731032"/>
            <a:ext cx="9477783" cy="2546078"/>
          </a:xfrm>
        </p:spPr>
        <p:txBody>
          <a:bodyPr>
            <a:normAutofit/>
          </a:bodyPr>
          <a:lstStyle/>
          <a:p>
            <a:r>
              <a:rPr lang="es-ES" sz="2400" dirty="0">
                <a:latin typeface="+mj-lt"/>
              </a:rPr>
              <a:t>Actualización cuantitativa y cualitativa de las cifras y perfiles que presentan las realidades en relación a esta población.</a:t>
            </a:r>
          </a:p>
          <a:p>
            <a:endParaRPr lang="es-ES" sz="2400" dirty="0">
              <a:latin typeface="+mj-lt"/>
            </a:endParaRPr>
          </a:p>
          <a:p>
            <a:r>
              <a:rPr lang="es-ES" sz="2400" dirty="0">
                <a:latin typeface="+mj-lt"/>
              </a:rPr>
              <a:t>Los diagnósticos en todo el proceso de intervención aportan al desarrollo de las metodologías, así como a la realización de los ajustes necesarios para la revisión de los diseños e implementación de las acciones. 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xmlns="" id="{AF5222A0-6798-7F68-160F-C087B049671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23863" y="5339742"/>
            <a:ext cx="1828799" cy="1411577"/>
          </a:xfrm>
          <a:prstGeom prst="rect">
            <a:avLst/>
          </a:prstGeom>
        </p:spPr>
      </p:pic>
      <p:sp>
        <p:nvSpPr>
          <p:cNvPr id="5" name="Rectángulo 4">
            <a:extLst>
              <a:ext uri="{FF2B5EF4-FFF2-40B4-BE49-F238E27FC236}">
                <a16:creationId xmlns:a16="http://schemas.microsoft.com/office/drawing/2014/main" xmlns="" id="{4A8C09A8-D683-1878-EAA3-27D145B5A94A}"/>
              </a:ext>
            </a:extLst>
          </p:cNvPr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rgbClr val="D2EF4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UY"/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xmlns="" id="{2E85FEDD-4EE1-1C78-FC3D-EF0F334F6B0A}"/>
              </a:ext>
            </a:extLst>
          </p:cNvPr>
          <p:cNvSpPr/>
          <p:nvPr/>
        </p:nvSpPr>
        <p:spPr>
          <a:xfrm>
            <a:off x="543302" y="0"/>
            <a:ext cx="155945" cy="6858000"/>
          </a:xfrm>
          <a:prstGeom prst="rect">
            <a:avLst/>
          </a:prstGeom>
          <a:solidFill>
            <a:srgbClr val="D2EF4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UY"/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xmlns="" id="{F8C5B398-F7C0-2926-20F4-20076A62E80E}"/>
              </a:ext>
            </a:extLst>
          </p:cNvPr>
          <p:cNvSpPr/>
          <p:nvPr/>
        </p:nvSpPr>
        <p:spPr>
          <a:xfrm>
            <a:off x="858004" y="0"/>
            <a:ext cx="45719" cy="6858000"/>
          </a:xfrm>
          <a:prstGeom prst="rect">
            <a:avLst/>
          </a:prstGeom>
          <a:solidFill>
            <a:srgbClr val="D2EF4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UY"/>
          </a:p>
        </p:txBody>
      </p:sp>
    </p:spTree>
    <p:extLst>
      <p:ext uri="{BB962C8B-B14F-4D97-AF65-F5344CB8AC3E}">
        <p14:creationId xmlns:p14="http://schemas.microsoft.com/office/powerpoint/2010/main" val="2875983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96673" y="183822"/>
            <a:ext cx="9315995" cy="779463"/>
          </a:xfrm>
        </p:spPr>
        <p:txBody>
          <a:bodyPr>
            <a:normAutofit/>
          </a:bodyPr>
          <a:lstStyle/>
          <a:p>
            <a:r>
              <a:rPr lang="es-ES" sz="4000" dirty="0">
                <a:solidFill>
                  <a:schemeClr val="accent2"/>
                </a:solidFill>
              </a:rPr>
              <a:t>Metodologías de intervención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393371" y="1253331"/>
            <a:ext cx="9333412" cy="4351338"/>
          </a:xfrm>
        </p:spPr>
        <p:txBody>
          <a:bodyPr/>
          <a:lstStyle/>
          <a:p>
            <a:r>
              <a:rPr lang="es-ES" dirty="0">
                <a:latin typeface="+mj-lt"/>
              </a:rPr>
              <a:t> Carácter innovador, centrada en el niño, niña y adolescente, su familia y entorno.</a:t>
            </a:r>
          </a:p>
          <a:p>
            <a:endParaRPr lang="es-ES" dirty="0">
              <a:latin typeface="+mj-lt"/>
            </a:endParaRPr>
          </a:p>
          <a:p>
            <a:r>
              <a:rPr lang="es-ES" dirty="0">
                <a:latin typeface="+mj-lt"/>
              </a:rPr>
              <a:t>El vínculo niño/a o adolescente y operador/a social se establece como la principal herramienta pedagógica</a:t>
            </a:r>
          </a:p>
          <a:p>
            <a:endParaRPr lang="es-ES" dirty="0">
              <a:latin typeface="+mj-lt"/>
            </a:endParaRPr>
          </a:p>
          <a:p>
            <a:r>
              <a:rPr lang="es-ES" dirty="0">
                <a:latin typeface="+mj-lt"/>
              </a:rPr>
              <a:t>Ir al encuentro de las situaciones y generar un vínculo que habilite como plataforma de inclusión y transmisión de contenidos socioeducativos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xmlns="" id="{7392E8C4-73B2-2E1A-396D-A64E021F50F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23863" y="5339742"/>
            <a:ext cx="1828799" cy="1411577"/>
          </a:xfrm>
          <a:prstGeom prst="rect">
            <a:avLst/>
          </a:prstGeom>
        </p:spPr>
      </p:pic>
      <p:sp>
        <p:nvSpPr>
          <p:cNvPr id="5" name="Rectángulo 4">
            <a:extLst>
              <a:ext uri="{FF2B5EF4-FFF2-40B4-BE49-F238E27FC236}">
                <a16:creationId xmlns:a16="http://schemas.microsoft.com/office/drawing/2014/main" xmlns="" id="{D105257F-1ECB-5685-3AAB-982006687221}"/>
              </a:ext>
            </a:extLst>
          </p:cNvPr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rgbClr val="D2EF4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UY"/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xmlns="" id="{928E10B3-55EA-D215-3156-96FEDF4B5A21}"/>
              </a:ext>
            </a:extLst>
          </p:cNvPr>
          <p:cNvSpPr/>
          <p:nvPr/>
        </p:nvSpPr>
        <p:spPr>
          <a:xfrm>
            <a:off x="543302" y="0"/>
            <a:ext cx="155945" cy="6858000"/>
          </a:xfrm>
          <a:prstGeom prst="rect">
            <a:avLst/>
          </a:prstGeom>
          <a:solidFill>
            <a:srgbClr val="D2EF4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UY"/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xmlns="" id="{02F6F8D0-4D7A-CA22-EC00-5AEB36C9E8BA}"/>
              </a:ext>
            </a:extLst>
          </p:cNvPr>
          <p:cNvSpPr/>
          <p:nvPr/>
        </p:nvSpPr>
        <p:spPr>
          <a:xfrm>
            <a:off x="858004" y="0"/>
            <a:ext cx="45719" cy="6858000"/>
          </a:xfrm>
          <a:prstGeom prst="rect">
            <a:avLst/>
          </a:prstGeom>
          <a:solidFill>
            <a:srgbClr val="D2EF4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UY"/>
          </a:p>
        </p:txBody>
      </p:sp>
    </p:spTree>
    <p:extLst>
      <p:ext uri="{BB962C8B-B14F-4D97-AF65-F5344CB8AC3E}">
        <p14:creationId xmlns:p14="http://schemas.microsoft.com/office/powerpoint/2010/main" val="96315247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>
            <a:spLocks noGrp="1"/>
          </p:cNvSpPr>
          <p:nvPr>
            <p:ph type="title"/>
          </p:nvPr>
        </p:nvSpPr>
        <p:spPr>
          <a:xfrm>
            <a:off x="1303296" y="414049"/>
            <a:ext cx="9066212" cy="685598"/>
          </a:xfrm>
        </p:spPr>
        <p:txBody>
          <a:bodyPr>
            <a:noAutofit/>
          </a:bodyPr>
          <a:lstStyle/>
          <a:p>
            <a:r>
              <a:rPr lang="en-US" dirty="0" err="1">
                <a:solidFill>
                  <a:schemeClr val="accent2"/>
                </a:solidFill>
              </a:rPr>
              <a:t>Devenir</a:t>
            </a:r>
            <a:r>
              <a:rPr lang="en-US" dirty="0">
                <a:solidFill>
                  <a:schemeClr val="accent2"/>
                </a:solidFill>
              </a:rPr>
              <a:t> Histórico  </a:t>
            </a:r>
            <a:endParaRPr lang="es-ES" sz="2400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1440450" y="1407015"/>
            <a:ext cx="9328631" cy="4351338"/>
          </a:xfrm>
        </p:spPr>
        <p:txBody>
          <a:bodyPr>
            <a:normAutofit/>
          </a:bodyPr>
          <a:lstStyle/>
          <a:p>
            <a:pPr lvl="0"/>
            <a:r>
              <a:rPr lang="es-PA" sz="2400" dirty="0">
                <a:latin typeface="+mj-lt"/>
              </a:rPr>
              <a:t>La realidad de los niños, niñas y adolescentes en situación de calle en el Uruguay ha sido una manifestación más de los niveles de pobreza y exclusión desde fines de los años 80 y del impacto directo de las políticas públicas llevadas adelante por los gobiernos desde entonces dirigidas a la infancia y adolescencia.</a:t>
            </a:r>
          </a:p>
          <a:p>
            <a:pPr lvl="0"/>
            <a:endParaRPr lang="es-UY" sz="2400" dirty="0">
              <a:latin typeface="+mj-lt"/>
            </a:endParaRPr>
          </a:p>
          <a:p>
            <a:pPr lvl="0"/>
            <a:r>
              <a:rPr lang="es-PA" sz="2400" dirty="0">
                <a:latin typeface="+mj-lt"/>
              </a:rPr>
              <a:t>Es a partir de la ratificación de la Convención de los Derechos Niño (en 1989) y del análisis sobre la misma que implicó para nuestro país comenzar a desarrollar programas dirigidos a la promoción y protección de los derechos de la niñez, identificando a la situación de calle como una problemática prioritaria.</a:t>
            </a:r>
            <a:endParaRPr lang="es-UY" sz="2400" dirty="0">
              <a:latin typeface="+mj-lt"/>
            </a:endParaRPr>
          </a:p>
          <a:p>
            <a:endParaRPr lang="es-UY" dirty="0"/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xmlns="" id="{FAE7E794-D79A-4D35-A4FC-5F6480EDE3C7}"/>
              </a:ext>
            </a:extLst>
          </p:cNvPr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rgbClr val="D2EF4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UY"/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xmlns="" id="{EFED45C9-9FF4-4508-B8C4-962FF97666D2}"/>
              </a:ext>
            </a:extLst>
          </p:cNvPr>
          <p:cNvSpPr/>
          <p:nvPr/>
        </p:nvSpPr>
        <p:spPr>
          <a:xfrm>
            <a:off x="543302" y="0"/>
            <a:ext cx="155945" cy="6858000"/>
          </a:xfrm>
          <a:prstGeom prst="rect">
            <a:avLst/>
          </a:prstGeom>
          <a:solidFill>
            <a:srgbClr val="D2EF4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UY"/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xmlns="" id="{B4F26364-BE76-4CA0-AF49-45F090C5C5D4}"/>
              </a:ext>
            </a:extLst>
          </p:cNvPr>
          <p:cNvSpPr/>
          <p:nvPr/>
        </p:nvSpPr>
        <p:spPr>
          <a:xfrm>
            <a:off x="858004" y="0"/>
            <a:ext cx="45719" cy="6858000"/>
          </a:xfrm>
          <a:prstGeom prst="rect">
            <a:avLst/>
          </a:prstGeom>
          <a:solidFill>
            <a:srgbClr val="D2EF4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UY"/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xmlns="" id="{E39AA6C7-942D-D3A1-D26E-4EE5CDE7D78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23863" y="5339742"/>
            <a:ext cx="1828799" cy="141157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33600" y="332656"/>
            <a:ext cx="8915400" cy="1143000"/>
          </a:xfrm>
        </p:spPr>
        <p:txBody>
          <a:bodyPr>
            <a:noAutofit/>
          </a:bodyPr>
          <a:lstStyle/>
          <a:p>
            <a:r>
              <a:rPr lang="en-US" sz="3000" b="1" dirty="0"/>
              <a:t/>
            </a:r>
            <a:br>
              <a:rPr lang="en-US" sz="3000" b="1" dirty="0"/>
            </a:br>
            <a:endParaRPr lang="es-UY" sz="3000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1433824" y="908720"/>
            <a:ext cx="9359153" cy="5565232"/>
          </a:xfrm>
        </p:spPr>
        <p:txBody>
          <a:bodyPr>
            <a:normAutofit/>
          </a:bodyPr>
          <a:lstStyle/>
          <a:p>
            <a:pPr marL="342900" indent="-342900">
              <a:spcBef>
                <a:spcPts val="0"/>
              </a:spcBef>
              <a:buClr>
                <a:srgbClr val="262626"/>
              </a:buClr>
              <a:buSzPts val="2200"/>
              <a:buNone/>
            </a:pPr>
            <a:endParaRPr lang="es-UY" dirty="0"/>
          </a:p>
          <a:p>
            <a:pPr>
              <a:spcBef>
                <a:spcPts val="440"/>
              </a:spcBef>
              <a:buClr>
                <a:srgbClr val="262626"/>
              </a:buClr>
              <a:buSzPts val="2200"/>
            </a:pPr>
            <a:r>
              <a:rPr lang="es-UY" b="1" dirty="0">
                <a:solidFill>
                  <a:srgbClr val="262626"/>
                </a:solidFill>
                <a:latin typeface="+mj-lt"/>
                <a:ea typeface="Calibri"/>
                <a:cs typeface="Calibri"/>
                <a:sym typeface="Calibri"/>
              </a:rPr>
              <a:t>2003: </a:t>
            </a:r>
            <a:r>
              <a:rPr lang="es-UY" dirty="0">
                <a:solidFill>
                  <a:srgbClr val="262626"/>
                </a:solidFill>
                <a:latin typeface="+mj-lt"/>
                <a:ea typeface="Calibri"/>
                <a:cs typeface="Calibri"/>
                <a:sym typeface="Calibri"/>
              </a:rPr>
              <a:t>en Montevideo y Área Metropolitana </a:t>
            </a:r>
            <a:r>
              <a:rPr lang="es-UY" b="1" dirty="0">
                <a:solidFill>
                  <a:srgbClr val="262626"/>
                </a:solidFill>
                <a:latin typeface="+mj-lt"/>
                <a:ea typeface="Calibri"/>
                <a:cs typeface="Calibri"/>
                <a:sym typeface="Calibri"/>
              </a:rPr>
              <a:t>3.100 </a:t>
            </a:r>
            <a:r>
              <a:rPr lang="es-UY" dirty="0">
                <a:solidFill>
                  <a:srgbClr val="262626"/>
                </a:solidFill>
                <a:latin typeface="+mj-lt"/>
                <a:ea typeface="Calibri"/>
                <a:cs typeface="Calibri"/>
                <a:sym typeface="Calibri"/>
              </a:rPr>
              <a:t>niños, niñas y adolescentes y </a:t>
            </a:r>
            <a:r>
              <a:rPr lang="es-UY" b="1" dirty="0">
                <a:solidFill>
                  <a:srgbClr val="262626"/>
                </a:solidFill>
                <a:latin typeface="+mj-lt"/>
                <a:ea typeface="Calibri"/>
                <a:cs typeface="Calibri"/>
                <a:sym typeface="Calibri"/>
              </a:rPr>
              <a:t>4.200</a:t>
            </a:r>
            <a:r>
              <a:rPr lang="es-UY" dirty="0">
                <a:solidFill>
                  <a:srgbClr val="262626"/>
                </a:solidFill>
                <a:latin typeface="+mj-lt"/>
                <a:ea typeface="Calibri"/>
                <a:cs typeface="Calibri"/>
                <a:sym typeface="Calibri"/>
              </a:rPr>
              <a:t>  en el interior del país. </a:t>
            </a:r>
            <a:endParaRPr lang="es-UY" dirty="0">
              <a:latin typeface="+mj-lt"/>
            </a:endParaRPr>
          </a:p>
          <a:p>
            <a:pPr marL="342900" indent="-342900">
              <a:spcBef>
                <a:spcPts val="440"/>
              </a:spcBef>
              <a:buClr>
                <a:srgbClr val="262626"/>
              </a:buClr>
              <a:buSzPts val="2200"/>
              <a:buNone/>
            </a:pPr>
            <a:r>
              <a:rPr lang="es-UY" dirty="0">
                <a:solidFill>
                  <a:srgbClr val="262626"/>
                </a:solidFill>
                <a:latin typeface="+mj-lt"/>
                <a:ea typeface="Calibri"/>
                <a:cs typeface="Calibri"/>
                <a:sym typeface="Calibri"/>
              </a:rPr>
              <a:t>  </a:t>
            </a:r>
            <a:endParaRPr lang="es-UY" dirty="0">
              <a:latin typeface="+mj-lt"/>
            </a:endParaRPr>
          </a:p>
          <a:p>
            <a:pPr>
              <a:spcBef>
                <a:spcPts val="440"/>
              </a:spcBef>
              <a:buClr>
                <a:srgbClr val="262626"/>
              </a:buClr>
              <a:buSzPts val="2200"/>
            </a:pPr>
            <a:r>
              <a:rPr lang="es-UY" b="1" dirty="0">
                <a:solidFill>
                  <a:srgbClr val="262626"/>
                </a:solidFill>
                <a:latin typeface="+mj-lt"/>
                <a:ea typeface="Calibri"/>
                <a:cs typeface="Calibri"/>
                <a:sym typeface="Calibri"/>
              </a:rPr>
              <a:t>2007: </a:t>
            </a:r>
            <a:r>
              <a:rPr lang="es-UY" dirty="0">
                <a:solidFill>
                  <a:srgbClr val="262626"/>
                </a:solidFill>
                <a:latin typeface="+mj-lt"/>
                <a:ea typeface="Calibri"/>
                <a:cs typeface="Calibri"/>
                <a:sym typeface="Calibri"/>
              </a:rPr>
              <a:t>Montevideo y Área Metropolitana </a:t>
            </a:r>
            <a:r>
              <a:rPr lang="es-UY" b="1" dirty="0">
                <a:solidFill>
                  <a:srgbClr val="262626"/>
                </a:solidFill>
                <a:latin typeface="+mj-lt"/>
                <a:ea typeface="Calibri"/>
                <a:cs typeface="Calibri"/>
                <a:sym typeface="Calibri"/>
              </a:rPr>
              <a:t>1.887</a:t>
            </a:r>
            <a:r>
              <a:rPr lang="es-UY" dirty="0">
                <a:solidFill>
                  <a:srgbClr val="262626"/>
                </a:solidFill>
                <a:latin typeface="+mj-lt"/>
                <a:ea typeface="Calibri"/>
                <a:cs typeface="Calibri"/>
                <a:sym typeface="Calibri"/>
              </a:rPr>
              <a:t>.  </a:t>
            </a:r>
          </a:p>
          <a:p>
            <a:pPr marL="0" indent="0">
              <a:spcBef>
                <a:spcPts val="440"/>
              </a:spcBef>
              <a:buClr>
                <a:srgbClr val="262626"/>
              </a:buClr>
              <a:buSzPts val="2200"/>
              <a:buNone/>
            </a:pPr>
            <a:endParaRPr lang="es-UY" dirty="0">
              <a:solidFill>
                <a:srgbClr val="262626"/>
              </a:solidFill>
            </a:endParaRPr>
          </a:p>
          <a:p>
            <a:pPr marL="342900" indent="-342900">
              <a:spcBef>
                <a:spcPts val="440"/>
              </a:spcBef>
              <a:buClr>
                <a:srgbClr val="262626"/>
              </a:buClr>
              <a:buSzPts val="2200"/>
              <a:buNone/>
            </a:pPr>
            <a:r>
              <a:rPr lang="es-UY" b="1" dirty="0">
                <a:solidFill>
                  <a:schemeClr val="accent2"/>
                </a:solidFill>
                <a:latin typeface="+mj-lt"/>
                <a:ea typeface="Calibri"/>
                <a:cs typeface="Calibri"/>
                <a:sym typeface="Calibri"/>
              </a:rPr>
              <a:t>Población atendida:</a:t>
            </a:r>
            <a:endParaRPr lang="es-UY" dirty="0">
              <a:solidFill>
                <a:schemeClr val="accent2"/>
              </a:solidFill>
              <a:latin typeface="+mj-lt"/>
            </a:endParaRPr>
          </a:p>
          <a:p>
            <a:pPr>
              <a:spcBef>
                <a:spcPts val="440"/>
              </a:spcBef>
              <a:buClr>
                <a:srgbClr val="262626"/>
              </a:buClr>
              <a:buSzPts val="2200"/>
            </a:pPr>
            <a:r>
              <a:rPr lang="es-UY" b="1" dirty="0">
                <a:solidFill>
                  <a:srgbClr val="262626"/>
                </a:solidFill>
                <a:latin typeface="+mj-lt"/>
                <a:ea typeface="Calibri"/>
                <a:cs typeface="Calibri"/>
                <a:sym typeface="Calibri"/>
              </a:rPr>
              <a:t>2025:   960 </a:t>
            </a:r>
            <a:r>
              <a:rPr lang="es-UY" dirty="0">
                <a:solidFill>
                  <a:srgbClr val="262626"/>
                </a:solidFill>
                <a:latin typeface="+mj-lt"/>
                <a:ea typeface="Calibri"/>
                <a:cs typeface="Calibri"/>
                <a:sym typeface="Calibri"/>
              </a:rPr>
              <a:t>niños, niñas y adolescentes atendidos actualmente por Sistema INAU-OSC</a:t>
            </a:r>
            <a:endParaRPr lang="es-UY" dirty="0">
              <a:latin typeface="+mj-lt"/>
            </a:endParaRPr>
          </a:p>
          <a:p>
            <a:endParaRPr lang="es-UY" dirty="0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xmlns="" id="{85AAC9BE-BE7E-4909-B44E-A9A7A49A317C}"/>
              </a:ext>
            </a:extLst>
          </p:cNvPr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rgbClr val="D2EF4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UY"/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xmlns="" id="{A6FA5D0D-C255-4EC7-9DA3-9E5D6D27DBF8}"/>
              </a:ext>
            </a:extLst>
          </p:cNvPr>
          <p:cNvSpPr/>
          <p:nvPr/>
        </p:nvSpPr>
        <p:spPr>
          <a:xfrm>
            <a:off x="543302" y="0"/>
            <a:ext cx="155945" cy="6858000"/>
          </a:xfrm>
          <a:prstGeom prst="rect">
            <a:avLst/>
          </a:prstGeom>
          <a:solidFill>
            <a:srgbClr val="D2EF4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UY"/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xmlns="" id="{02975C6B-574D-4FE1-9C2D-48A90798A25D}"/>
              </a:ext>
            </a:extLst>
          </p:cNvPr>
          <p:cNvSpPr/>
          <p:nvPr/>
        </p:nvSpPr>
        <p:spPr>
          <a:xfrm>
            <a:off x="858004" y="0"/>
            <a:ext cx="45719" cy="6858000"/>
          </a:xfrm>
          <a:prstGeom prst="rect">
            <a:avLst/>
          </a:prstGeom>
          <a:solidFill>
            <a:srgbClr val="D2EF4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UY"/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xmlns="" id="{21FABED5-EAE7-386D-2BE2-B7B355F3C83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23863" y="5339742"/>
            <a:ext cx="1828799" cy="1411577"/>
          </a:xfrm>
          <a:prstGeom prst="rect">
            <a:avLst/>
          </a:prstGeom>
        </p:spPr>
      </p:pic>
      <p:sp>
        <p:nvSpPr>
          <p:cNvPr id="10" name="1 Título">
            <a:extLst>
              <a:ext uri="{FF2B5EF4-FFF2-40B4-BE49-F238E27FC236}">
                <a16:creationId xmlns:a16="http://schemas.microsoft.com/office/drawing/2014/main" xmlns="" id="{13B58EF9-F071-EFD8-0B92-A3873D8CC8D4}"/>
              </a:ext>
            </a:extLst>
          </p:cNvPr>
          <p:cNvSpPr txBox="1">
            <a:spLocks/>
          </p:cNvSpPr>
          <p:nvPr/>
        </p:nvSpPr>
        <p:spPr>
          <a:xfrm>
            <a:off x="1399022" y="414049"/>
            <a:ext cx="9310345" cy="68559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err="1">
                <a:solidFill>
                  <a:schemeClr val="accent2"/>
                </a:solidFill>
              </a:rPr>
              <a:t>Dimensión</a:t>
            </a:r>
            <a:r>
              <a:rPr lang="en-US" dirty="0">
                <a:solidFill>
                  <a:schemeClr val="accent2"/>
                </a:solidFill>
              </a:rPr>
              <a:t> Uruguay  </a:t>
            </a:r>
            <a:endParaRPr lang="es-E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82633" y="287065"/>
            <a:ext cx="9307288" cy="884194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chemeClr val="accent2"/>
                </a:solidFill>
              </a:rPr>
              <a:t>Devenir</a:t>
            </a:r>
            <a:r>
              <a:rPr lang="en-US" dirty="0">
                <a:solidFill>
                  <a:schemeClr val="accent2"/>
                </a:solidFill>
              </a:rPr>
              <a:t> Histórico </a:t>
            </a:r>
            <a:endParaRPr lang="es-UY" dirty="0">
              <a:solidFill>
                <a:schemeClr val="accent2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1393370" y="1785620"/>
            <a:ext cx="9396551" cy="2586083"/>
          </a:xfrm>
        </p:spPr>
        <p:txBody>
          <a:bodyPr>
            <a:normAutofit/>
          </a:bodyPr>
          <a:lstStyle/>
          <a:p>
            <a:pPr lvl="0">
              <a:buNone/>
            </a:pPr>
            <a:r>
              <a:rPr lang="es-UY" dirty="0">
                <a:latin typeface="+mj-lt"/>
              </a:rPr>
              <a:t>CSC, GGUU y el Estado uruguayo</a:t>
            </a:r>
          </a:p>
          <a:p>
            <a:pPr lvl="0">
              <a:buNone/>
            </a:pPr>
            <a:endParaRPr lang="es-UY" dirty="0"/>
          </a:p>
          <a:p>
            <a:pPr lvl="0"/>
            <a:r>
              <a:rPr lang="es-ES" dirty="0">
                <a:latin typeface="+mj-lt"/>
              </a:rPr>
              <a:t>2018- Implementación temprana del Comentario General N°21del Comité de los Derechos del Niño de las Naciones Unidas por parte del Estado uruguayo. </a:t>
            </a:r>
            <a:endParaRPr lang="es-UY" dirty="0">
              <a:latin typeface="+mj-lt"/>
            </a:endParaRP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xmlns="" id="{5B19DBC6-4A58-4796-AB64-A11B4737694F}"/>
              </a:ext>
            </a:extLst>
          </p:cNvPr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rgbClr val="D2EF4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UY"/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xmlns="" id="{7857BD3E-FF0C-4BB1-8643-0F4D7F6A382A}"/>
              </a:ext>
            </a:extLst>
          </p:cNvPr>
          <p:cNvSpPr/>
          <p:nvPr/>
        </p:nvSpPr>
        <p:spPr>
          <a:xfrm>
            <a:off x="543302" y="0"/>
            <a:ext cx="155945" cy="6858000"/>
          </a:xfrm>
          <a:prstGeom prst="rect">
            <a:avLst/>
          </a:prstGeom>
          <a:solidFill>
            <a:srgbClr val="D2EF4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UY"/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xmlns="" id="{44A6162A-DB8F-4109-8A91-16A20B27F7CE}"/>
              </a:ext>
            </a:extLst>
          </p:cNvPr>
          <p:cNvSpPr/>
          <p:nvPr/>
        </p:nvSpPr>
        <p:spPr>
          <a:xfrm>
            <a:off x="858004" y="0"/>
            <a:ext cx="45719" cy="6858000"/>
          </a:xfrm>
          <a:prstGeom prst="rect">
            <a:avLst/>
          </a:prstGeom>
          <a:solidFill>
            <a:srgbClr val="D2EF4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UY"/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xmlns="" id="{FD5BC21F-CAC7-B3C1-F673-4EEF2D96E2B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23863" y="5339742"/>
            <a:ext cx="1828799" cy="141157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2"/>
          <p:cNvSpPr txBox="1">
            <a:spLocks noGrp="1"/>
          </p:cNvSpPr>
          <p:nvPr>
            <p:ph type="title"/>
          </p:nvPr>
        </p:nvSpPr>
        <p:spPr>
          <a:xfrm>
            <a:off x="1393372" y="620165"/>
            <a:ext cx="9396548" cy="59575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/>
          </a:bodyPr>
          <a:lstStyle/>
          <a:p>
            <a:endParaRPr dirty="0">
              <a:solidFill>
                <a:schemeClr val="accent2"/>
              </a:solidFill>
            </a:endParaRPr>
          </a:p>
        </p:txBody>
      </p:sp>
      <p:sp>
        <p:nvSpPr>
          <p:cNvPr id="96" name="Google Shape;96;p2"/>
          <p:cNvSpPr txBox="1">
            <a:spLocks noGrp="1"/>
          </p:cNvSpPr>
          <p:nvPr>
            <p:ph type="body" idx="1"/>
          </p:nvPr>
        </p:nvSpPr>
        <p:spPr>
          <a:xfrm>
            <a:off x="1473926" y="1550125"/>
            <a:ext cx="9315994" cy="2734492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vert="horz" wrap="square" lIns="91425" tIns="45700" rIns="91425" bIns="45700" rtlCol="0" anchor="t" anchorCtr="0">
            <a:normAutofit/>
          </a:bodyPr>
          <a:lstStyle/>
          <a:p>
            <a:pPr>
              <a:spcBef>
                <a:spcPts val="440"/>
              </a:spcBef>
              <a:buClr>
                <a:srgbClr val="262626"/>
              </a:buClr>
              <a:buSzPts val="2200"/>
            </a:pPr>
            <a:r>
              <a:rPr lang="es-ES" sz="2200" b="1" dirty="0">
                <a:solidFill>
                  <a:srgbClr val="262626"/>
                </a:solidFill>
                <a:ea typeface="Calibri"/>
                <a:cs typeface="Calibri"/>
                <a:sym typeface="Calibri"/>
              </a:rPr>
              <a:t>Uruguay País Pionero</a:t>
            </a:r>
            <a:r>
              <a:rPr lang="es-ES" sz="2200" dirty="0">
                <a:solidFill>
                  <a:srgbClr val="262626"/>
                </a:solidFill>
                <a:ea typeface="Calibri"/>
                <a:cs typeface="Calibri"/>
                <a:sym typeface="Calibri"/>
              </a:rPr>
              <a:t> </a:t>
            </a:r>
            <a:r>
              <a:rPr lang="es-ES" sz="2200" dirty="0">
                <a:solidFill>
                  <a:srgbClr val="262626"/>
                </a:solidFill>
                <a:latin typeface="+mj-lt"/>
                <a:ea typeface="Calibri"/>
                <a:cs typeface="Calibri"/>
                <a:sym typeface="Calibri"/>
              </a:rPr>
              <a:t>es una iniciativa liderada por el </a:t>
            </a:r>
            <a:r>
              <a:rPr lang="es-ES" sz="2200" dirty="0" smtClean="0">
                <a:solidFill>
                  <a:srgbClr val="262626"/>
                </a:solidFill>
                <a:latin typeface="+mj-lt"/>
                <a:ea typeface="Calibri"/>
                <a:cs typeface="Calibri"/>
                <a:sym typeface="Calibri"/>
              </a:rPr>
              <a:t>Estado uruguayo</a:t>
            </a:r>
            <a:r>
              <a:rPr lang="es-ES" sz="2200" dirty="0" smtClean="0">
                <a:solidFill>
                  <a:srgbClr val="262626"/>
                </a:solidFill>
                <a:latin typeface="+mj-lt"/>
                <a:ea typeface="Calibri"/>
                <a:cs typeface="Calibri"/>
                <a:sym typeface="Calibri"/>
              </a:rPr>
              <a:t>  </a:t>
            </a:r>
            <a:r>
              <a:rPr lang="es-ES" sz="2200" dirty="0">
                <a:solidFill>
                  <a:srgbClr val="262626"/>
                </a:solidFill>
                <a:latin typeface="+mj-lt"/>
                <a:ea typeface="Calibri"/>
                <a:cs typeface="Calibri"/>
                <a:sym typeface="Calibri"/>
              </a:rPr>
              <a:t>para </a:t>
            </a:r>
            <a:r>
              <a:rPr lang="es-ES" sz="2200" dirty="0" smtClean="0">
                <a:solidFill>
                  <a:srgbClr val="262626"/>
                </a:solidFill>
                <a:latin typeface="+mj-lt"/>
                <a:ea typeface="Calibri"/>
                <a:cs typeface="Calibri"/>
                <a:sym typeface="Calibri"/>
              </a:rPr>
              <a:t>implementar en forma temprana </a:t>
            </a:r>
            <a:r>
              <a:rPr lang="es-ES" sz="2200" dirty="0">
                <a:solidFill>
                  <a:srgbClr val="262626"/>
                </a:solidFill>
                <a:latin typeface="+mj-lt"/>
                <a:ea typeface="Calibri"/>
                <a:cs typeface="Calibri"/>
                <a:sym typeface="Calibri"/>
              </a:rPr>
              <a:t>el Comentario General N° 21 del Comité de los Derechos del Niño de las Naciones Unidas referido a la problemática de niñez en situación de calle.</a:t>
            </a:r>
          </a:p>
          <a:p>
            <a:pPr marL="0" indent="0">
              <a:spcBef>
                <a:spcPts val="440"/>
              </a:spcBef>
              <a:buClr>
                <a:srgbClr val="262626"/>
              </a:buClr>
              <a:buSzPts val="2200"/>
              <a:buNone/>
            </a:pPr>
            <a:endParaRPr lang="es-ES" sz="2400" dirty="0">
              <a:latin typeface="+mj-lt"/>
            </a:endParaRPr>
          </a:p>
          <a:p>
            <a:pPr>
              <a:spcBef>
                <a:spcPts val="440"/>
              </a:spcBef>
              <a:buClr>
                <a:srgbClr val="262626"/>
              </a:buClr>
              <a:buSzPts val="2200"/>
            </a:pPr>
            <a:r>
              <a:rPr lang="es-ES" sz="2200" b="1" dirty="0">
                <a:solidFill>
                  <a:srgbClr val="262626"/>
                </a:solidFill>
                <a:latin typeface="Calibri"/>
                <a:ea typeface="Calibri"/>
                <a:cs typeface="Calibri"/>
                <a:sym typeface="Calibri"/>
              </a:rPr>
              <a:t>Plan Estratégico 2020-2030 </a:t>
            </a:r>
            <a:r>
              <a:rPr lang="es-ES" sz="2200" dirty="0">
                <a:solidFill>
                  <a:srgbClr val="262626"/>
                </a:solidFill>
                <a:latin typeface="+mj-lt"/>
                <a:ea typeface="Calibri"/>
                <a:cs typeface="Calibri"/>
                <a:sym typeface="Calibri"/>
              </a:rPr>
              <a:t>establece como acción central, para la elaboración del Plan Operativo, la actualización de información sobre la cantidad de niños, niñas y adolescentes que se encuentran en esta problemática a nivel país. </a:t>
            </a:r>
            <a:endParaRPr sz="2200" dirty="0">
              <a:solidFill>
                <a:srgbClr val="262626"/>
              </a:solidFill>
              <a:latin typeface="+mj-lt"/>
            </a:endParaRPr>
          </a:p>
          <a:p>
            <a:pPr marL="342900" indent="-190500" algn="just">
              <a:spcBef>
                <a:spcPts val="480"/>
              </a:spcBef>
              <a:buClr>
                <a:schemeClr val="dk1"/>
              </a:buClr>
              <a:buSzPts val="2400"/>
              <a:buNone/>
            </a:pPr>
            <a:endParaRPr sz="2400" dirty="0">
              <a:solidFill>
                <a:srgbClr val="262626"/>
              </a:solidFill>
            </a:endParaRPr>
          </a:p>
          <a:p>
            <a:pPr marL="342900" indent="-190500" algn="just">
              <a:spcBef>
                <a:spcPts val="480"/>
              </a:spcBef>
              <a:buClr>
                <a:schemeClr val="dk1"/>
              </a:buClr>
              <a:buSzPts val="2400"/>
              <a:buNone/>
            </a:pPr>
            <a:endParaRPr sz="2400" dirty="0">
              <a:solidFill>
                <a:srgbClr val="262626"/>
              </a:solidFill>
            </a:endParaRP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xmlns="" id="{166927E8-F8E2-4660-A6E2-FCAC5D73602C}"/>
              </a:ext>
            </a:extLst>
          </p:cNvPr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rgbClr val="D2EF4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UY"/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xmlns="" id="{B385E1D4-E7AC-455C-ADD3-C91F77A0A48E}"/>
              </a:ext>
            </a:extLst>
          </p:cNvPr>
          <p:cNvSpPr/>
          <p:nvPr/>
        </p:nvSpPr>
        <p:spPr>
          <a:xfrm>
            <a:off x="543302" y="0"/>
            <a:ext cx="155945" cy="6858000"/>
          </a:xfrm>
          <a:prstGeom prst="rect">
            <a:avLst/>
          </a:prstGeom>
          <a:solidFill>
            <a:srgbClr val="D2EF4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UY"/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xmlns="" id="{1C2D7CA9-5EAC-42E0-B36C-FCC389ACC2D5}"/>
              </a:ext>
            </a:extLst>
          </p:cNvPr>
          <p:cNvSpPr/>
          <p:nvPr/>
        </p:nvSpPr>
        <p:spPr>
          <a:xfrm>
            <a:off x="858004" y="0"/>
            <a:ext cx="45719" cy="6858000"/>
          </a:xfrm>
          <a:prstGeom prst="rect">
            <a:avLst/>
          </a:prstGeom>
          <a:solidFill>
            <a:srgbClr val="D2EF4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UY"/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xmlns="" id="{FC536765-A9B5-4D27-AB90-5837F75E5C1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23863" y="5339742"/>
            <a:ext cx="1828799" cy="141157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442676" y="1141090"/>
            <a:ext cx="9756936" cy="1700302"/>
          </a:xfrm>
        </p:spPr>
        <p:txBody>
          <a:bodyPr anchor="ctr">
            <a:normAutofit/>
          </a:bodyPr>
          <a:lstStyle/>
          <a:p>
            <a:pPr algn="l">
              <a:lnSpc>
                <a:spcPct val="100000"/>
              </a:lnSpc>
            </a:pPr>
            <a:r>
              <a:rPr lang="es-PA" sz="2400" dirty="0"/>
              <a:t>Es una organización no gubernamental del Uruguay que viene trabajando desde 1989 por la defensa de los Derechos de niños, niñas y adolescentes,  tanto a nivel nacional, regional como internacional. </a:t>
            </a:r>
            <a:endParaRPr lang="es-UY" sz="2400" dirty="0"/>
          </a:p>
        </p:txBody>
      </p:sp>
      <p:grpSp>
        <p:nvGrpSpPr>
          <p:cNvPr id="12" name="Grupo 11">
            <a:extLst>
              <a:ext uri="{FF2B5EF4-FFF2-40B4-BE49-F238E27FC236}">
                <a16:creationId xmlns:a16="http://schemas.microsoft.com/office/drawing/2014/main" xmlns="" id="{2FD9281D-524A-BE7F-A8A2-979F78030041}"/>
              </a:ext>
            </a:extLst>
          </p:cNvPr>
          <p:cNvGrpSpPr/>
          <p:nvPr/>
        </p:nvGrpSpPr>
        <p:grpSpPr>
          <a:xfrm>
            <a:off x="-45719" y="0"/>
            <a:ext cx="903723" cy="6858000"/>
            <a:chOff x="0" y="0"/>
            <a:chExt cx="903723" cy="6858000"/>
          </a:xfrm>
        </p:grpSpPr>
        <p:sp>
          <p:nvSpPr>
            <p:cNvPr id="4" name="Rectángulo 3"/>
            <p:cNvSpPr/>
            <p:nvPr/>
          </p:nvSpPr>
          <p:spPr>
            <a:xfrm>
              <a:off x="0" y="0"/>
              <a:ext cx="457200" cy="6858000"/>
            </a:xfrm>
            <a:prstGeom prst="rect">
              <a:avLst/>
            </a:prstGeom>
            <a:solidFill>
              <a:srgbClr val="D2EF4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UY"/>
            </a:p>
          </p:txBody>
        </p:sp>
        <p:sp>
          <p:nvSpPr>
            <p:cNvPr id="6" name="Rectángulo 5"/>
            <p:cNvSpPr/>
            <p:nvPr/>
          </p:nvSpPr>
          <p:spPr>
            <a:xfrm>
              <a:off x="543302" y="0"/>
              <a:ext cx="155945" cy="6858000"/>
            </a:xfrm>
            <a:prstGeom prst="rect">
              <a:avLst/>
            </a:prstGeom>
            <a:solidFill>
              <a:srgbClr val="D2EF4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UY"/>
            </a:p>
          </p:txBody>
        </p:sp>
        <p:sp>
          <p:nvSpPr>
            <p:cNvPr id="7" name="Rectángulo 6"/>
            <p:cNvSpPr/>
            <p:nvPr/>
          </p:nvSpPr>
          <p:spPr>
            <a:xfrm>
              <a:off x="858004" y="0"/>
              <a:ext cx="45719" cy="6858000"/>
            </a:xfrm>
            <a:prstGeom prst="rect">
              <a:avLst/>
            </a:prstGeom>
            <a:solidFill>
              <a:srgbClr val="D2EF4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UY"/>
            </a:p>
          </p:txBody>
        </p:sp>
      </p:grpSp>
      <p:pic>
        <p:nvPicPr>
          <p:cNvPr id="9" name="Imagen 8">
            <a:extLst>
              <a:ext uri="{FF2B5EF4-FFF2-40B4-BE49-F238E27FC236}">
                <a16:creationId xmlns:a16="http://schemas.microsoft.com/office/drawing/2014/main" xmlns="" id="{1A7F5307-7EBC-E91A-5A2A-CBB1B481456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23863" y="5339742"/>
            <a:ext cx="1828799" cy="1411577"/>
          </a:xfrm>
          <a:prstGeom prst="rect">
            <a:avLst/>
          </a:prstGeom>
        </p:spPr>
      </p:pic>
      <p:sp>
        <p:nvSpPr>
          <p:cNvPr id="10" name="CuadroTexto 9">
            <a:extLst>
              <a:ext uri="{FF2B5EF4-FFF2-40B4-BE49-F238E27FC236}">
                <a16:creationId xmlns:a16="http://schemas.microsoft.com/office/drawing/2014/main" xmlns="" id="{1361775B-C3A6-7168-6CE1-76CF0D74C7CB}"/>
              </a:ext>
            </a:extLst>
          </p:cNvPr>
          <p:cNvSpPr txBox="1"/>
          <p:nvPr/>
        </p:nvSpPr>
        <p:spPr>
          <a:xfrm>
            <a:off x="1442676" y="3031418"/>
            <a:ext cx="975693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A" sz="2400" dirty="0">
                <a:latin typeface="+mj-lt"/>
              </a:rPr>
              <a:t>Líneas de trabajo: </a:t>
            </a:r>
            <a:br>
              <a:rPr lang="es-PA" sz="2400" dirty="0">
                <a:latin typeface="+mj-lt"/>
              </a:rPr>
            </a:br>
            <a:r>
              <a:rPr lang="es-UY" sz="2400" dirty="0">
                <a:latin typeface="+mj-lt"/>
              </a:rPr>
              <a:t/>
            </a:r>
            <a:br>
              <a:rPr lang="es-UY" sz="2400" dirty="0">
                <a:latin typeface="+mj-lt"/>
              </a:rPr>
            </a:br>
            <a:r>
              <a:rPr lang="es-PA" sz="2400" dirty="0">
                <a:latin typeface="+mj-lt"/>
              </a:rPr>
              <a:t>•	Atención directa</a:t>
            </a:r>
            <a:r>
              <a:rPr lang="es-UY" sz="2400" dirty="0">
                <a:latin typeface="+mj-lt"/>
              </a:rPr>
              <a:t/>
            </a:r>
            <a:br>
              <a:rPr lang="es-UY" sz="2400" dirty="0">
                <a:latin typeface="+mj-lt"/>
              </a:rPr>
            </a:br>
            <a:r>
              <a:rPr lang="es-PA" sz="2400" dirty="0">
                <a:latin typeface="+mj-lt"/>
              </a:rPr>
              <a:t>•	Generación de conocimiento </a:t>
            </a:r>
            <a:r>
              <a:rPr lang="es-UY" sz="2400" dirty="0">
                <a:latin typeface="+mj-lt"/>
              </a:rPr>
              <a:t/>
            </a:r>
            <a:br>
              <a:rPr lang="es-UY" sz="2400" dirty="0">
                <a:latin typeface="+mj-lt"/>
              </a:rPr>
            </a:br>
            <a:r>
              <a:rPr lang="es-PA" sz="2400" dirty="0">
                <a:latin typeface="+mj-lt"/>
              </a:rPr>
              <a:t>•	Sensibilización y campañas</a:t>
            </a:r>
            <a:br>
              <a:rPr lang="es-PA" sz="2400" dirty="0">
                <a:latin typeface="+mj-lt"/>
              </a:rPr>
            </a:br>
            <a:r>
              <a:rPr lang="es-PA" sz="2400" dirty="0">
                <a:latin typeface="+mj-lt"/>
              </a:rPr>
              <a:t>•	Incidencia en políticas públicas</a:t>
            </a:r>
            <a:endParaRPr lang="es-UY" sz="2400" dirty="0">
              <a:latin typeface="+mj-lt"/>
            </a:endParaRPr>
          </a:p>
        </p:txBody>
      </p:sp>
      <p:sp>
        <p:nvSpPr>
          <p:cNvPr id="11" name="1 Título">
            <a:extLst>
              <a:ext uri="{FF2B5EF4-FFF2-40B4-BE49-F238E27FC236}">
                <a16:creationId xmlns:a16="http://schemas.microsoft.com/office/drawing/2014/main" xmlns="" id="{D848D95E-BF1F-6240-4828-52DAF2E8EFA1}"/>
              </a:ext>
            </a:extLst>
          </p:cNvPr>
          <p:cNvSpPr txBox="1">
            <a:spLocks/>
          </p:cNvSpPr>
          <p:nvPr/>
        </p:nvSpPr>
        <p:spPr>
          <a:xfrm>
            <a:off x="1442677" y="407740"/>
            <a:ext cx="9756936" cy="73335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UY" sz="4400" dirty="0">
                <a:solidFill>
                  <a:schemeClr val="accent2"/>
                </a:solidFill>
              </a:rPr>
              <a:t>Gurises Unidos</a:t>
            </a:r>
          </a:p>
        </p:txBody>
      </p:sp>
    </p:spTree>
    <p:extLst>
      <p:ext uri="{BB962C8B-B14F-4D97-AF65-F5344CB8AC3E}">
        <p14:creationId xmlns:p14="http://schemas.microsoft.com/office/powerpoint/2010/main" val="1742020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61197" y="167979"/>
            <a:ext cx="9274294" cy="1066800"/>
          </a:xfrm>
        </p:spPr>
        <p:txBody>
          <a:bodyPr>
            <a:noAutofit/>
          </a:bodyPr>
          <a:lstStyle/>
          <a:p>
            <a:r>
              <a:rPr lang="es-ES_tradnl" sz="3600" dirty="0">
                <a:solidFill>
                  <a:schemeClr val="accent2"/>
                </a:solidFill>
              </a:rPr>
              <a:t>El proceso del Estado Uruguayo en la implementación del CG21</a:t>
            </a:r>
            <a:endParaRPr lang="es-UY" sz="3600" dirty="0">
              <a:solidFill>
                <a:schemeClr val="accent2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458853" y="1545633"/>
            <a:ext cx="9274293" cy="1684784"/>
          </a:xfrm>
        </p:spPr>
        <p:txBody>
          <a:bodyPr/>
          <a:lstStyle/>
          <a:p>
            <a:pPr marL="0" indent="0" algn="just">
              <a:buNone/>
            </a:pPr>
            <a:r>
              <a:rPr lang="es-UY" dirty="0" smtClean="0">
                <a:latin typeface="+mj-lt"/>
              </a:rPr>
              <a:t>Desarrollo </a:t>
            </a:r>
            <a:r>
              <a:rPr lang="es-UY" dirty="0">
                <a:latin typeface="+mj-lt"/>
              </a:rPr>
              <a:t>de estrategias de trabajo y abordaje con </a:t>
            </a:r>
            <a:r>
              <a:rPr lang="es-UY" dirty="0" smtClean="0">
                <a:latin typeface="+mj-lt"/>
              </a:rPr>
              <a:t>tres actores</a:t>
            </a:r>
            <a:r>
              <a:rPr lang="es-UY" dirty="0">
                <a:latin typeface="+mj-lt"/>
              </a:rPr>
              <a:t>, con articulación y coordinación de perspectivas.</a:t>
            </a:r>
          </a:p>
          <a:p>
            <a:pPr algn="just">
              <a:buNone/>
            </a:pPr>
            <a:endParaRPr lang="es-UY" dirty="0"/>
          </a:p>
        </p:txBody>
      </p:sp>
      <p:graphicFrame>
        <p:nvGraphicFramePr>
          <p:cNvPr id="5" name="4 Diagrama"/>
          <p:cNvGraphicFramePr/>
          <p:nvPr>
            <p:extLst>
              <p:ext uri="{D42A27DB-BD31-4B8C-83A1-F6EECF244321}">
                <p14:modId xmlns:p14="http://schemas.microsoft.com/office/powerpoint/2010/main" val="344894896"/>
              </p:ext>
            </p:extLst>
          </p:nvPr>
        </p:nvGraphicFramePr>
        <p:xfrm>
          <a:off x="1181454" y="2388025"/>
          <a:ext cx="9829092" cy="37757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Rectángulo 5">
            <a:extLst>
              <a:ext uri="{FF2B5EF4-FFF2-40B4-BE49-F238E27FC236}">
                <a16:creationId xmlns:a16="http://schemas.microsoft.com/office/drawing/2014/main" xmlns="" id="{C27FB8C6-C6E6-45C0-AD4A-46FD8088A73C}"/>
              </a:ext>
            </a:extLst>
          </p:cNvPr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rgbClr val="D2EF4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UY"/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xmlns="" id="{56F07A30-A827-4507-B523-3B3B32EDCD4A}"/>
              </a:ext>
            </a:extLst>
          </p:cNvPr>
          <p:cNvSpPr/>
          <p:nvPr/>
        </p:nvSpPr>
        <p:spPr>
          <a:xfrm>
            <a:off x="543302" y="0"/>
            <a:ext cx="155945" cy="6858000"/>
          </a:xfrm>
          <a:prstGeom prst="rect">
            <a:avLst/>
          </a:prstGeom>
          <a:solidFill>
            <a:srgbClr val="D2EF4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UY"/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xmlns="" id="{D59EA480-4811-4CD4-B1C6-FC378ABDE9FF}"/>
              </a:ext>
            </a:extLst>
          </p:cNvPr>
          <p:cNvSpPr/>
          <p:nvPr/>
        </p:nvSpPr>
        <p:spPr>
          <a:xfrm>
            <a:off x="858004" y="0"/>
            <a:ext cx="45719" cy="6858000"/>
          </a:xfrm>
          <a:prstGeom prst="rect">
            <a:avLst/>
          </a:prstGeom>
          <a:solidFill>
            <a:srgbClr val="D2EF4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UY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xmlns="" id="{BB7E7C2F-4210-C084-28EB-FFFFA96593B8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23863" y="5339742"/>
            <a:ext cx="1828799" cy="1411577"/>
          </a:xfrm>
          <a:prstGeom prst="rect">
            <a:avLst/>
          </a:prstGeom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473921" y="1360904"/>
            <a:ext cx="9324705" cy="3630491"/>
          </a:xfrm>
        </p:spPr>
        <p:txBody>
          <a:bodyPr anchor="ctr">
            <a:normAutofit/>
          </a:bodyPr>
          <a:lstStyle/>
          <a:p>
            <a:r>
              <a:rPr lang="es-UY" dirty="0">
                <a:latin typeface="+mj-lt"/>
              </a:rPr>
              <a:t>Sensibilización a actores</a:t>
            </a:r>
          </a:p>
          <a:p>
            <a:r>
              <a:rPr lang="es-UY" dirty="0">
                <a:latin typeface="+mj-lt"/>
              </a:rPr>
              <a:t>Posicionamiento del tema en agenda pública: “Uruguay País Pionero”.</a:t>
            </a:r>
          </a:p>
          <a:p>
            <a:r>
              <a:rPr lang="es-UY" dirty="0">
                <a:latin typeface="+mj-lt"/>
              </a:rPr>
              <a:t>Acompañamiento cercano al organismo rector de las políticas de infancia y adolescencia en Uruguay: INAU</a:t>
            </a:r>
          </a:p>
          <a:p>
            <a:r>
              <a:rPr lang="es-UY" dirty="0">
                <a:latin typeface="+mj-lt"/>
              </a:rPr>
              <a:t>Pensar la infancia como política integral, con competencia multisectorial: alianzas y compromisos con otros actores.</a:t>
            </a: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xmlns="" id="{B62DBCF5-4600-4881-8EF1-1913E5B744F3}"/>
              </a:ext>
            </a:extLst>
          </p:cNvPr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rgbClr val="D2EF4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UY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xmlns="" id="{24E03542-AB66-4615-8C08-672615A60202}"/>
              </a:ext>
            </a:extLst>
          </p:cNvPr>
          <p:cNvSpPr/>
          <p:nvPr/>
        </p:nvSpPr>
        <p:spPr>
          <a:xfrm>
            <a:off x="543302" y="0"/>
            <a:ext cx="155945" cy="6858000"/>
          </a:xfrm>
          <a:prstGeom prst="rect">
            <a:avLst/>
          </a:prstGeom>
          <a:solidFill>
            <a:srgbClr val="D2EF4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UY" dirty="0"/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xmlns="" id="{4C10C84C-1210-414A-BC6E-29CEBD658200}"/>
              </a:ext>
            </a:extLst>
          </p:cNvPr>
          <p:cNvSpPr/>
          <p:nvPr/>
        </p:nvSpPr>
        <p:spPr>
          <a:xfrm>
            <a:off x="884129" y="0"/>
            <a:ext cx="45719" cy="6858000"/>
          </a:xfrm>
          <a:prstGeom prst="rect">
            <a:avLst/>
          </a:prstGeom>
          <a:solidFill>
            <a:srgbClr val="D2EF4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UY"/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xmlns="" id="{0B06B5F7-D3EA-3090-AF4A-AA6992AEF2E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23863" y="5339742"/>
            <a:ext cx="1828799" cy="1411577"/>
          </a:xfrm>
          <a:prstGeom prst="rect">
            <a:avLst/>
          </a:prstGeom>
        </p:spPr>
      </p:pic>
      <p:sp>
        <p:nvSpPr>
          <p:cNvPr id="11" name="1 Título">
            <a:extLst>
              <a:ext uri="{FF2B5EF4-FFF2-40B4-BE49-F238E27FC236}">
                <a16:creationId xmlns:a16="http://schemas.microsoft.com/office/drawing/2014/main" xmlns="" id="{B749DB50-44F9-8ECB-A0F2-787B8117C4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05491" y="191628"/>
            <a:ext cx="9261567" cy="1066800"/>
          </a:xfrm>
        </p:spPr>
        <p:txBody>
          <a:bodyPr>
            <a:normAutofit/>
          </a:bodyPr>
          <a:lstStyle/>
          <a:p>
            <a:r>
              <a:rPr lang="es-UY" dirty="0">
                <a:solidFill>
                  <a:schemeClr val="accent2"/>
                </a:solidFill>
              </a:rPr>
              <a:t>Línea estratégica de trabajo: ESTADO</a:t>
            </a:r>
            <a:r>
              <a:rPr lang="es-UY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92093" y="205723"/>
            <a:ext cx="9344297" cy="792088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UY" sz="4000" dirty="0">
                <a:solidFill>
                  <a:schemeClr val="accent2"/>
                </a:solidFill>
              </a:rPr>
              <a:t>Logros desde el trabajo con el ESTADO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492093" y="1032721"/>
            <a:ext cx="8915400" cy="4781127"/>
          </a:xfrm>
        </p:spPr>
        <p:txBody>
          <a:bodyPr>
            <a:normAutofit fontScale="92500" lnSpcReduction="20000"/>
          </a:bodyPr>
          <a:lstStyle/>
          <a:p>
            <a:r>
              <a:rPr lang="es-UY" dirty="0">
                <a:latin typeface="+mj-lt"/>
              </a:rPr>
              <a:t>Re-posicionamiento del tema de NNA en situación de calle en la agenda política.</a:t>
            </a:r>
          </a:p>
          <a:p>
            <a:endParaRPr lang="es-UY" sz="1600" dirty="0">
              <a:latin typeface="+mj-lt"/>
            </a:endParaRPr>
          </a:p>
          <a:p>
            <a:r>
              <a:rPr lang="es-UY" dirty="0">
                <a:latin typeface="+mj-lt"/>
              </a:rPr>
              <a:t>Presentación del compromiso asumido por el Estado uruguayo en distintos eventos, nacionales e internacionales.</a:t>
            </a:r>
          </a:p>
          <a:p>
            <a:endParaRPr lang="es-UY" sz="1400" dirty="0">
              <a:latin typeface="+mj-lt"/>
            </a:endParaRPr>
          </a:p>
          <a:p>
            <a:r>
              <a:rPr lang="es-UY" dirty="0">
                <a:latin typeface="+mj-lt"/>
              </a:rPr>
              <a:t>Construcción de un Plan Nacional de Estratégico 2020-2030, con compromisos asumidos por las distintas sectoriales.</a:t>
            </a:r>
          </a:p>
          <a:p>
            <a:endParaRPr lang="es-UY" sz="1400" dirty="0">
              <a:latin typeface="+mj-lt"/>
            </a:endParaRPr>
          </a:p>
          <a:p>
            <a:r>
              <a:rPr lang="es-UY" dirty="0">
                <a:latin typeface="+mj-lt"/>
              </a:rPr>
              <a:t>Permanencia de la temática en agenda: política de Estado y no de Gobierno.</a:t>
            </a:r>
          </a:p>
          <a:p>
            <a:endParaRPr lang="es-UY" sz="1400" dirty="0">
              <a:latin typeface="+mj-lt"/>
            </a:endParaRPr>
          </a:p>
          <a:p>
            <a:r>
              <a:rPr lang="es-UY" dirty="0">
                <a:latin typeface="+mj-lt"/>
              </a:rPr>
              <a:t>Compromiso manifiesto en continuar construyendo una respuesta acorde a las nuevas realidades de vulnerabilidad de NNA: necesidad de nueva cuantificación.</a:t>
            </a:r>
          </a:p>
          <a:p>
            <a:endParaRPr lang="es-UY" dirty="0"/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xmlns="" id="{01A0DB58-CE9C-412A-BA2B-2805F61FACDB}"/>
              </a:ext>
            </a:extLst>
          </p:cNvPr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rgbClr val="D2EF4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UY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xmlns="" id="{2981FB3B-088A-4B2E-B77D-B1111E9039C8}"/>
              </a:ext>
            </a:extLst>
          </p:cNvPr>
          <p:cNvSpPr/>
          <p:nvPr/>
        </p:nvSpPr>
        <p:spPr>
          <a:xfrm>
            <a:off x="543302" y="-5715"/>
            <a:ext cx="155945" cy="6858000"/>
          </a:xfrm>
          <a:prstGeom prst="rect">
            <a:avLst/>
          </a:prstGeom>
          <a:solidFill>
            <a:srgbClr val="D2EF4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UY"/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xmlns="" id="{F002AB94-B6E4-4DD0-B311-0ABDD60B9967}"/>
              </a:ext>
            </a:extLst>
          </p:cNvPr>
          <p:cNvSpPr/>
          <p:nvPr/>
        </p:nvSpPr>
        <p:spPr>
          <a:xfrm>
            <a:off x="858004" y="0"/>
            <a:ext cx="45719" cy="6858000"/>
          </a:xfrm>
          <a:prstGeom prst="rect">
            <a:avLst/>
          </a:prstGeom>
          <a:solidFill>
            <a:srgbClr val="D2EF4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UY"/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xmlns="" id="{989CD12B-2422-7FA1-1A93-C59896FF1D6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23863" y="5339742"/>
            <a:ext cx="1828799" cy="1411577"/>
          </a:xfrm>
          <a:prstGeom prst="rect">
            <a:avLst/>
          </a:prstGeom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23851" y="227172"/>
            <a:ext cx="9344297" cy="789249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UY" sz="4000" dirty="0">
                <a:solidFill>
                  <a:schemeClr val="accent2"/>
                </a:solidFill>
              </a:rPr>
              <a:t>Línea estratégica de trabajo: SOCIEDAD CIVIL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423850" y="1215893"/>
            <a:ext cx="9344297" cy="4123849"/>
          </a:xfrm>
        </p:spPr>
        <p:txBody>
          <a:bodyPr/>
          <a:lstStyle/>
          <a:p>
            <a:pPr algn="just"/>
            <a:r>
              <a:rPr lang="es-UY" dirty="0">
                <a:latin typeface="+mj-lt"/>
              </a:rPr>
              <a:t>Unificar la mirada sobre qué entendemos y qué exigimos a la política pública. </a:t>
            </a:r>
          </a:p>
          <a:p>
            <a:pPr algn="just"/>
            <a:endParaRPr lang="es-UY" sz="1000" dirty="0">
              <a:latin typeface="+mj-lt"/>
            </a:endParaRPr>
          </a:p>
          <a:p>
            <a:pPr algn="just"/>
            <a:r>
              <a:rPr lang="es-UY" dirty="0">
                <a:latin typeface="+mj-lt"/>
              </a:rPr>
              <a:t>Fortalecimiento de una Red Nacional de OSC vinculadas a la problemática de NNA en situación de calle.</a:t>
            </a:r>
          </a:p>
          <a:p>
            <a:pPr algn="just"/>
            <a:endParaRPr lang="es-UY" sz="1000" dirty="0">
              <a:latin typeface="+mj-lt"/>
            </a:endParaRPr>
          </a:p>
          <a:p>
            <a:pPr algn="just"/>
            <a:r>
              <a:rPr lang="es-UY" dirty="0">
                <a:latin typeface="+mj-lt"/>
              </a:rPr>
              <a:t>Fortalecimiento de espacios de discusión y construcción metodológica con el Estado.</a:t>
            </a:r>
          </a:p>
          <a:p>
            <a:pPr algn="just"/>
            <a:r>
              <a:rPr lang="es-UY" dirty="0">
                <a:latin typeface="+mj-lt"/>
              </a:rPr>
              <a:t>Promoción y construcción de espacios de participación para NNA en el diseño y ejecución  </a:t>
            </a:r>
            <a:endParaRPr lang="es-UY" dirty="0"/>
          </a:p>
          <a:p>
            <a:pPr algn="just"/>
            <a:endParaRPr lang="es-UY" sz="1000" dirty="0"/>
          </a:p>
          <a:p>
            <a:pPr algn="just"/>
            <a:endParaRPr lang="es-UY" dirty="0"/>
          </a:p>
          <a:p>
            <a:endParaRPr lang="es-UY" dirty="0"/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xmlns="" id="{9F0D99BC-0259-4351-8403-446809CA467F}"/>
              </a:ext>
            </a:extLst>
          </p:cNvPr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rgbClr val="D2EF4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UY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xmlns="" id="{4C77B283-2EB8-464D-960F-85B224BCFB75}"/>
              </a:ext>
            </a:extLst>
          </p:cNvPr>
          <p:cNvSpPr/>
          <p:nvPr/>
        </p:nvSpPr>
        <p:spPr>
          <a:xfrm>
            <a:off x="543302" y="0"/>
            <a:ext cx="155945" cy="6858000"/>
          </a:xfrm>
          <a:prstGeom prst="rect">
            <a:avLst/>
          </a:prstGeom>
          <a:solidFill>
            <a:srgbClr val="D2EF4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UY"/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xmlns="" id="{E308165D-0C8C-4D80-8839-17B3A348B508}"/>
              </a:ext>
            </a:extLst>
          </p:cNvPr>
          <p:cNvSpPr/>
          <p:nvPr/>
        </p:nvSpPr>
        <p:spPr>
          <a:xfrm>
            <a:off x="858004" y="0"/>
            <a:ext cx="45719" cy="6858000"/>
          </a:xfrm>
          <a:prstGeom prst="rect">
            <a:avLst/>
          </a:prstGeom>
          <a:solidFill>
            <a:srgbClr val="D2EF4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UY"/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xmlns="" id="{024F096D-F4FB-EB9B-FD2F-076C1A607C0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23863" y="5339742"/>
            <a:ext cx="1828799" cy="141157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26780" y="172579"/>
            <a:ext cx="9292384" cy="781796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UY" dirty="0">
                <a:solidFill>
                  <a:schemeClr val="accent2"/>
                </a:solidFill>
              </a:rPr>
              <a:t>Línea estratégica de trabajo: NNA 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436915" y="954375"/>
            <a:ext cx="9318170" cy="4349080"/>
          </a:xfrm>
        </p:spPr>
        <p:txBody>
          <a:bodyPr>
            <a:normAutofit fontScale="77500" lnSpcReduction="20000"/>
          </a:bodyPr>
          <a:lstStyle/>
          <a:p>
            <a:r>
              <a:rPr lang="es-UY" dirty="0">
                <a:latin typeface="+mj-lt"/>
              </a:rPr>
              <a:t>Escasa existencia previa de espacios y experiencias de participación de NNA en la construcción de política pública.</a:t>
            </a:r>
          </a:p>
          <a:p>
            <a:endParaRPr lang="es-UY" dirty="0"/>
          </a:p>
          <a:p>
            <a:r>
              <a:rPr lang="es-UY" dirty="0">
                <a:latin typeface="+mj-lt"/>
              </a:rPr>
              <a:t>Participación de los NNA en situación de calle en la construcción del Plan Nacional de Acción.</a:t>
            </a:r>
          </a:p>
          <a:p>
            <a:pPr lvl="2"/>
            <a:r>
              <a:rPr lang="es-UY" dirty="0">
                <a:latin typeface="+mj-lt"/>
              </a:rPr>
              <a:t>Se conformó espacio de trabajo para la consulta</a:t>
            </a:r>
          </a:p>
          <a:p>
            <a:pPr lvl="2"/>
            <a:r>
              <a:rPr lang="es-UY" dirty="0">
                <a:latin typeface="+mj-lt"/>
              </a:rPr>
              <a:t>Se posicionó el tema del CG21  en espacios de NNA organizados</a:t>
            </a:r>
          </a:p>
          <a:p>
            <a:pPr lvl="2"/>
            <a:endParaRPr lang="es-UY" dirty="0"/>
          </a:p>
          <a:p>
            <a:r>
              <a:rPr lang="es-UY" dirty="0">
                <a:latin typeface="+mj-lt"/>
              </a:rPr>
              <a:t>NNA han podido plantear su mirada y aportes en la búsqueda de soluciones integrales y específicas para garantizar sus derechos en materia de:</a:t>
            </a:r>
          </a:p>
          <a:p>
            <a:pPr lvl="2"/>
            <a:r>
              <a:rPr lang="es-UY" dirty="0">
                <a:latin typeface="+mj-lt"/>
              </a:rPr>
              <a:t>Salud </a:t>
            </a:r>
          </a:p>
          <a:p>
            <a:pPr lvl="2"/>
            <a:r>
              <a:rPr lang="es-UY" dirty="0">
                <a:latin typeface="+mj-lt"/>
              </a:rPr>
              <a:t>Apoyo económico a referentes adultos </a:t>
            </a:r>
          </a:p>
          <a:p>
            <a:pPr lvl="2"/>
            <a:r>
              <a:rPr lang="es-UY" dirty="0">
                <a:latin typeface="+mj-lt"/>
              </a:rPr>
              <a:t>Circulación, participación y acceso a los bienes culturales </a:t>
            </a:r>
          </a:p>
          <a:p>
            <a:pPr lvl="2"/>
            <a:r>
              <a:rPr lang="es-UY" dirty="0">
                <a:latin typeface="+mj-lt"/>
              </a:rPr>
              <a:t>Educación formal </a:t>
            </a:r>
          </a:p>
          <a:p>
            <a:pPr lvl="2"/>
            <a:r>
              <a:rPr lang="es-UY" dirty="0">
                <a:latin typeface="+mj-lt"/>
              </a:rPr>
              <a:t>Fortalecimiento a los procesos de autonomía y acceso educativo laboral por parte de los adolescentes.</a:t>
            </a: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xmlns="" id="{84761719-7178-4F14-9445-A3B9FD9A1079}"/>
              </a:ext>
            </a:extLst>
          </p:cNvPr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rgbClr val="D2EF4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UY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xmlns="" id="{08887B4E-1EF3-4D26-8880-44704E2D7B8C}"/>
              </a:ext>
            </a:extLst>
          </p:cNvPr>
          <p:cNvSpPr/>
          <p:nvPr/>
        </p:nvSpPr>
        <p:spPr>
          <a:xfrm>
            <a:off x="543302" y="0"/>
            <a:ext cx="155945" cy="6858000"/>
          </a:xfrm>
          <a:prstGeom prst="rect">
            <a:avLst/>
          </a:prstGeom>
          <a:solidFill>
            <a:srgbClr val="D2EF4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UY"/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xmlns="" id="{1F24DF87-E304-4E6B-8D53-AF420595E340}"/>
              </a:ext>
            </a:extLst>
          </p:cNvPr>
          <p:cNvSpPr/>
          <p:nvPr/>
        </p:nvSpPr>
        <p:spPr>
          <a:xfrm>
            <a:off x="858004" y="0"/>
            <a:ext cx="45719" cy="6858000"/>
          </a:xfrm>
          <a:prstGeom prst="rect">
            <a:avLst/>
          </a:prstGeom>
          <a:solidFill>
            <a:srgbClr val="D2EF4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UY"/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xmlns="" id="{A97425FC-91D1-9327-C73C-D04D6123DFB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23863" y="5339742"/>
            <a:ext cx="1828799" cy="141157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xmlns="" id="{A97425FC-91D1-9327-C73C-D04D6123DFB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23863" y="5339742"/>
            <a:ext cx="1828799" cy="1411577"/>
          </a:xfrm>
          <a:prstGeom prst="rect">
            <a:avLst/>
          </a:prstGeom>
        </p:spPr>
      </p:pic>
      <p:sp>
        <p:nvSpPr>
          <p:cNvPr id="6" name="1 Título"/>
          <p:cNvSpPr>
            <a:spLocks noGrp="1"/>
          </p:cNvSpPr>
          <p:nvPr>
            <p:ph type="title"/>
          </p:nvPr>
        </p:nvSpPr>
        <p:spPr>
          <a:xfrm>
            <a:off x="1426780" y="172579"/>
            <a:ext cx="9292384" cy="588138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UY" dirty="0" smtClean="0">
                <a:solidFill>
                  <a:schemeClr val="accent2"/>
                </a:solidFill>
              </a:rPr>
              <a:t>Muchas gracias. </a:t>
            </a:r>
            <a:br>
              <a:rPr lang="es-UY" dirty="0" smtClean="0">
                <a:solidFill>
                  <a:schemeClr val="accent2"/>
                </a:solidFill>
              </a:rPr>
            </a:br>
            <a:r>
              <a:rPr lang="es-UY" dirty="0" smtClean="0">
                <a:solidFill>
                  <a:schemeClr val="accent2"/>
                </a:solidFill>
              </a:rPr>
              <a:t/>
            </a:r>
            <a:br>
              <a:rPr lang="es-UY" dirty="0" smtClean="0">
                <a:solidFill>
                  <a:schemeClr val="accent2"/>
                </a:solidFill>
              </a:rPr>
            </a:br>
            <a:r>
              <a:rPr lang="es-UY" sz="3200" dirty="0">
                <a:solidFill>
                  <a:schemeClr val="accent2"/>
                </a:solidFill>
              </a:rPr>
              <a:t>p</a:t>
            </a:r>
            <a:r>
              <a:rPr lang="es-UY" sz="3200" dirty="0" smtClean="0">
                <a:solidFill>
                  <a:schemeClr val="accent2"/>
                </a:solidFill>
              </a:rPr>
              <a:t>ablo.bassi@gurisesunidos.org.uy</a:t>
            </a:r>
            <a:endParaRPr lang="es-UY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8928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428206" y="1053885"/>
            <a:ext cx="9335588" cy="4921976"/>
          </a:xfrm>
        </p:spPr>
        <p:txBody>
          <a:bodyPr>
            <a:normAutofit fontScale="32500" lnSpcReduction="20000"/>
          </a:bodyPr>
          <a:lstStyle/>
          <a:p>
            <a:pPr>
              <a:buNone/>
            </a:pPr>
            <a:r>
              <a:rPr lang="es-PA" sz="3300" dirty="0"/>
              <a:t> </a:t>
            </a:r>
            <a:r>
              <a:rPr lang="es-PA" sz="7400" dirty="0">
                <a:latin typeface="+mj-lt"/>
              </a:rPr>
              <a:t>Es miembro de redes regionales e internacionales:</a:t>
            </a:r>
          </a:p>
          <a:p>
            <a:pPr>
              <a:buNone/>
            </a:pPr>
            <a:endParaRPr lang="es-PA" sz="7400" dirty="0">
              <a:latin typeface="+mj-lt"/>
            </a:endParaRPr>
          </a:p>
          <a:p>
            <a:pPr>
              <a:spcBef>
                <a:spcPts val="600"/>
              </a:spcBef>
            </a:pPr>
            <a:r>
              <a:rPr lang="es-PA" sz="7400" dirty="0">
                <a:latin typeface="+mj-lt"/>
              </a:rPr>
              <a:t>Grupo coordinador de la </a:t>
            </a:r>
            <a:r>
              <a:rPr lang="es-PA" sz="7400" b="1" dirty="0">
                <a:solidFill>
                  <a:schemeClr val="accent3">
                    <a:lumMod val="75000"/>
                  </a:schemeClr>
                </a:solidFill>
                <a:latin typeface="+mj-lt"/>
              </a:rPr>
              <a:t>Plataforma NNAPES</a:t>
            </a:r>
            <a:r>
              <a:rPr lang="es-PA" sz="7400" dirty="0">
                <a:latin typeface="+mj-lt"/>
              </a:rPr>
              <a:t>, sobre la temática de niños, niñas y adolescentes con referentes adultos privados de libertad en Latinoamérica y Caribe.</a:t>
            </a:r>
          </a:p>
          <a:p>
            <a:pPr>
              <a:spcBef>
                <a:spcPts val="600"/>
              </a:spcBef>
            </a:pPr>
            <a:endParaRPr lang="es-UY" sz="7400" dirty="0">
              <a:latin typeface="+mj-lt"/>
            </a:endParaRPr>
          </a:p>
          <a:p>
            <a:pPr>
              <a:spcBef>
                <a:spcPts val="600"/>
              </a:spcBef>
            </a:pPr>
            <a:r>
              <a:rPr lang="es-PA" sz="7400" dirty="0">
                <a:latin typeface="+mj-lt"/>
              </a:rPr>
              <a:t>Punto focal a nivel de Uruguay para la </a:t>
            </a:r>
            <a:r>
              <a:rPr lang="es-PA" sz="7400" b="1" dirty="0">
                <a:solidFill>
                  <a:schemeClr val="accent3">
                    <a:lumMod val="75000"/>
                  </a:schemeClr>
                </a:solidFill>
                <a:latin typeface="+mj-lt"/>
              </a:rPr>
              <a:t>Red Internacional ECPAT </a:t>
            </a:r>
            <a:r>
              <a:rPr lang="es-PA" sz="7400" dirty="0">
                <a:latin typeface="+mj-lt"/>
              </a:rPr>
              <a:t>(red contra la explotación </a:t>
            </a:r>
            <a:r>
              <a:rPr lang="es-PA" sz="7400" dirty="0" smtClean="0">
                <a:latin typeface="+mj-lt"/>
              </a:rPr>
              <a:t>sexual de </a:t>
            </a:r>
            <a:r>
              <a:rPr lang="es-PA" sz="7400" dirty="0">
                <a:latin typeface="+mj-lt"/>
              </a:rPr>
              <a:t>niños, niñas y adolescentes). </a:t>
            </a:r>
          </a:p>
          <a:p>
            <a:pPr>
              <a:spcBef>
                <a:spcPts val="600"/>
              </a:spcBef>
            </a:pPr>
            <a:endParaRPr lang="es-UY" sz="7400" dirty="0">
              <a:latin typeface="+mj-lt"/>
            </a:endParaRPr>
          </a:p>
          <a:p>
            <a:pPr>
              <a:spcBef>
                <a:spcPts val="600"/>
              </a:spcBef>
            </a:pPr>
            <a:r>
              <a:rPr lang="es-PA" sz="7400" dirty="0">
                <a:latin typeface="+mj-lt"/>
              </a:rPr>
              <a:t>Miembro de la </a:t>
            </a:r>
            <a:r>
              <a:rPr lang="es-PA" sz="7400" b="1" dirty="0">
                <a:solidFill>
                  <a:schemeClr val="accent3">
                    <a:lumMod val="75000"/>
                  </a:schemeClr>
                </a:solidFill>
                <a:latin typeface="+mj-lt"/>
              </a:rPr>
              <a:t>RIDIACC</a:t>
            </a:r>
            <a:r>
              <a:rPr lang="es-PA" sz="7400" dirty="0">
                <a:latin typeface="+mj-lt"/>
              </a:rPr>
              <a:t>, Red internacional para la defensa de la infancia y adolescencia en  situación de calle.</a:t>
            </a:r>
          </a:p>
          <a:p>
            <a:pPr marL="0" indent="0">
              <a:spcBef>
                <a:spcPts val="600"/>
              </a:spcBef>
              <a:buNone/>
            </a:pPr>
            <a:endParaRPr lang="es-UY" sz="7400" dirty="0">
              <a:latin typeface="+mj-lt"/>
            </a:endParaRPr>
          </a:p>
          <a:p>
            <a:pPr lvl="0">
              <a:spcBef>
                <a:spcPts val="600"/>
              </a:spcBef>
            </a:pPr>
            <a:r>
              <a:rPr lang="es-PA" sz="7400" i="1" dirty="0">
                <a:latin typeface="+mj-lt"/>
              </a:rPr>
              <a:t>Punto focal de </a:t>
            </a:r>
            <a:r>
              <a:rPr lang="es-PA" sz="7400" b="1" i="1" dirty="0" err="1">
                <a:solidFill>
                  <a:schemeClr val="accent3">
                    <a:lumMod val="75000"/>
                  </a:schemeClr>
                </a:solidFill>
                <a:latin typeface="+mj-lt"/>
              </a:rPr>
              <a:t>Consortium</a:t>
            </a:r>
            <a:r>
              <a:rPr lang="es-PA" sz="7400" b="1" i="1" dirty="0">
                <a:solidFill>
                  <a:schemeClr val="accent3">
                    <a:lumMod val="75000"/>
                  </a:schemeClr>
                </a:solidFill>
                <a:latin typeface="+mj-lt"/>
              </a:rPr>
              <a:t> Street </a:t>
            </a:r>
            <a:r>
              <a:rPr lang="es-PA" sz="7400" b="1" i="1" dirty="0" err="1">
                <a:solidFill>
                  <a:schemeClr val="accent3">
                    <a:lumMod val="75000"/>
                  </a:schemeClr>
                </a:solidFill>
                <a:latin typeface="+mj-lt"/>
              </a:rPr>
              <a:t>Children</a:t>
            </a:r>
            <a:r>
              <a:rPr lang="es-PA" sz="7400" i="1" dirty="0">
                <a:latin typeface="+mj-lt"/>
              </a:rPr>
              <a:t>, sobre la temática de niños/as y adolescentes en situación de calle.</a:t>
            </a:r>
            <a:endParaRPr lang="es-UY" sz="7400" i="1" dirty="0">
              <a:latin typeface="+mj-lt"/>
            </a:endParaRPr>
          </a:p>
          <a:p>
            <a:pPr>
              <a:buNone/>
            </a:pPr>
            <a:endParaRPr lang="es-UY" dirty="0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xmlns="" id="{9FF20666-9439-4A65-9066-84EE07180FB7}"/>
              </a:ext>
            </a:extLst>
          </p:cNvPr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rgbClr val="D2EF4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UY"/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xmlns="" id="{529B88A3-324F-4F77-A448-512E87CF9F7A}"/>
              </a:ext>
            </a:extLst>
          </p:cNvPr>
          <p:cNvSpPr/>
          <p:nvPr/>
        </p:nvSpPr>
        <p:spPr>
          <a:xfrm>
            <a:off x="543302" y="0"/>
            <a:ext cx="155945" cy="6858000"/>
          </a:xfrm>
          <a:prstGeom prst="rect">
            <a:avLst/>
          </a:prstGeom>
          <a:solidFill>
            <a:srgbClr val="D2EF4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UY"/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xmlns="" id="{62360AC6-3243-435F-804D-3C55C8CD2A0C}"/>
              </a:ext>
            </a:extLst>
          </p:cNvPr>
          <p:cNvSpPr/>
          <p:nvPr/>
        </p:nvSpPr>
        <p:spPr>
          <a:xfrm>
            <a:off x="858004" y="0"/>
            <a:ext cx="45719" cy="6858000"/>
          </a:xfrm>
          <a:prstGeom prst="rect">
            <a:avLst/>
          </a:prstGeom>
          <a:solidFill>
            <a:srgbClr val="D2EF4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UY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xmlns="" id="{B47D0387-70BD-CBB5-2289-9FC33A02FF1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23863" y="5339742"/>
            <a:ext cx="1828799" cy="1411577"/>
          </a:xfrm>
          <a:prstGeom prst="rect">
            <a:avLst/>
          </a:prstGeom>
        </p:spPr>
      </p:pic>
      <p:sp>
        <p:nvSpPr>
          <p:cNvPr id="11" name="1 Título">
            <a:extLst>
              <a:ext uri="{FF2B5EF4-FFF2-40B4-BE49-F238E27FC236}">
                <a16:creationId xmlns:a16="http://schemas.microsoft.com/office/drawing/2014/main" xmlns="" id="{97334280-A70A-8154-534B-F420A2670E73}"/>
              </a:ext>
            </a:extLst>
          </p:cNvPr>
          <p:cNvSpPr txBox="1">
            <a:spLocks/>
          </p:cNvSpPr>
          <p:nvPr/>
        </p:nvSpPr>
        <p:spPr>
          <a:xfrm>
            <a:off x="1428206" y="234662"/>
            <a:ext cx="9361714" cy="73335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UY" sz="4400" dirty="0">
                <a:solidFill>
                  <a:schemeClr val="accent2"/>
                </a:solidFill>
              </a:rPr>
              <a:t>Gurises Unidos</a:t>
            </a:r>
          </a:p>
        </p:txBody>
      </p:sp>
    </p:spTree>
    <p:extLst>
      <p:ext uri="{BB962C8B-B14F-4D97-AF65-F5344CB8AC3E}">
        <p14:creationId xmlns:p14="http://schemas.microsoft.com/office/powerpoint/2010/main" val="3838364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>
            <a:spLocks noGrp="1"/>
          </p:cNvSpPr>
          <p:nvPr>
            <p:ph type="title"/>
          </p:nvPr>
        </p:nvSpPr>
        <p:spPr>
          <a:xfrm>
            <a:off x="1473925" y="343670"/>
            <a:ext cx="9315994" cy="1282154"/>
          </a:xfrm>
        </p:spPr>
        <p:txBody>
          <a:bodyPr>
            <a:noAutofit/>
          </a:bodyPr>
          <a:lstStyle/>
          <a:p>
            <a:r>
              <a:rPr lang="es-UY" dirty="0">
                <a:solidFill>
                  <a:schemeClr val="accent2"/>
                </a:solidFill>
              </a:rPr>
              <a:t>La calle como espacio de intervención </a:t>
            </a:r>
            <a:r>
              <a:rPr lang="es-UY" dirty="0" smtClean="0">
                <a:solidFill>
                  <a:schemeClr val="accent2"/>
                </a:solidFill>
              </a:rPr>
              <a:t>socio-educativa</a:t>
            </a:r>
            <a:endParaRPr lang="es-UY" dirty="0">
              <a:solidFill>
                <a:schemeClr val="accent2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1473924" y="1973714"/>
            <a:ext cx="9315995" cy="4351338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es-UY" sz="2400" dirty="0">
                <a:latin typeface="+mj-lt"/>
              </a:rPr>
              <a:t>Situación de calle de NNA es una expresión de una problemática </a:t>
            </a:r>
            <a:r>
              <a:rPr lang="es-UY" sz="2400" dirty="0" err="1">
                <a:latin typeface="+mj-lt"/>
              </a:rPr>
              <a:t>pluricausal</a:t>
            </a:r>
            <a:r>
              <a:rPr lang="es-UY" sz="2400" dirty="0">
                <a:latin typeface="+mj-lt"/>
              </a:rPr>
              <a:t> y </a:t>
            </a:r>
            <a:r>
              <a:rPr lang="es-UY" sz="2400" dirty="0" err="1">
                <a:latin typeface="+mj-lt"/>
              </a:rPr>
              <a:t>multideterminada</a:t>
            </a:r>
            <a:r>
              <a:rPr lang="es-UY" sz="2400" dirty="0">
                <a:latin typeface="+mj-lt"/>
              </a:rPr>
              <a:t> en la que operan variables tales como:</a:t>
            </a:r>
          </a:p>
          <a:p>
            <a:pPr marL="0" indent="0">
              <a:buNone/>
            </a:pPr>
            <a:endParaRPr lang="es-UY" sz="2400" dirty="0"/>
          </a:p>
          <a:p>
            <a:r>
              <a:rPr lang="es-UY" sz="2400" dirty="0">
                <a:latin typeface="+mj-lt"/>
              </a:rPr>
              <a:t>De tipo económico.</a:t>
            </a:r>
          </a:p>
          <a:p>
            <a:r>
              <a:rPr lang="es-UY" sz="2400" dirty="0">
                <a:latin typeface="+mj-lt"/>
              </a:rPr>
              <a:t>De desarrollo y transformación urbana.</a:t>
            </a:r>
          </a:p>
          <a:p>
            <a:r>
              <a:rPr lang="es-UY" sz="2400" dirty="0">
                <a:latin typeface="+mj-lt"/>
              </a:rPr>
              <a:t>De tipo social, político y cultural.</a:t>
            </a:r>
          </a:p>
          <a:p>
            <a:r>
              <a:rPr lang="es-UY" sz="2400" dirty="0">
                <a:latin typeface="+mj-lt"/>
              </a:rPr>
              <a:t>De tipo intersubjetivo-vincular.</a:t>
            </a: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xmlns="" id="{EC260C60-39E2-4613-B557-16A18A835C7C}"/>
              </a:ext>
            </a:extLst>
          </p:cNvPr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rgbClr val="D2EF4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UY"/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xmlns="" id="{28832914-1170-4113-BB51-1972E71C1745}"/>
              </a:ext>
            </a:extLst>
          </p:cNvPr>
          <p:cNvSpPr/>
          <p:nvPr/>
        </p:nvSpPr>
        <p:spPr>
          <a:xfrm>
            <a:off x="543302" y="0"/>
            <a:ext cx="155945" cy="6858000"/>
          </a:xfrm>
          <a:prstGeom prst="rect">
            <a:avLst/>
          </a:prstGeom>
          <a:solidFill>
            <a:srgbClr val="D2EF4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UY"/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xmlns="" id="{FCB309B5-580E-4FF9-93CF-070CD41F2BD1}"/>
              </a:ext>
            </a:extLst>
          </p:cNvPr>
          <p:cNvSpPr/>
          <p:nvPr/>
        </p:nvSpPr>
        <p:spPr>
          <a:xfrm>
            <a:off x="858004" y="0"/>
            <a:ext cx="45719" cy="6858000"/>
          </a:xfrm>
          <a:prstGeom prst="rect">
            <a:avLst/>
          </a:prstGeom>
          <a:solidFill>
            <a:srgbClr val="D2EF4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UY"/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xmlns="" id="{932B65EF-2EB8-36FE-1645-B22A0D16AAA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23863" y="5339742"/>
            <a:ext cx="1828799" cy="141157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5084744A-405C-EBAF-919A-5E6CA15632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39091" y="222975"/>
            <a:ext cx="9333411" cy="872082"/>
          </a:xfrm>
        </p:spPr>
        <p:txBody>
          <a:bodyPr>
            <a:normAutofit/>
          </a:bodyPr>
          <a:lstStyle/>
          <a:p>
            <a:r>
              <a:rPr lang="es-ES" dirty="0">
                <a:solidFill>
                  <a:schemeClr val="accent2"/>
                </a:solidFill>
              </a:rPr>
              <a:t> Definición NNASC CG 21   </a:t>
            </a:r>
            <a:endParaRPr lang="es-UY" dirty="0">
              <a:solidFill>
                <a:schemeClr val="accent2"/>
              </a:solidFill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86891AF3-43B9-F0E2-0C81-A078D2F9FA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29294" y="1313883"/>
            <a:ext cx="9333411" cy="4230234"/>
          </a:xfrm>
        </p:spPr>
        <p:txBody>
          <a:bodyPr>
            <a:normAutofit fontScale="92500" lnSpcReduction="10000"/>
          </a:bodyPr>
          <a:lstStyle/>
          <a:p>
            <a:r>
              <a:rPr lang="es-ES" sz="2400" dirty="0">
                <a:latin typeface="+mj-lt"/>
              </a:rPr>
              <a:t>Niños/as y adolescentes que </a:t>
            </a:r>
            <a:r>
              <a:rPr lang="es-ES" sz="2400" b="1" dirty="0">
                <a:latin typeface="+mj-lt"/>
              </a:rPr>
              <a:t>dependen</a:t>
            </a:r>
            <a:r>
              <a:rPr lang="es-ES" sz="2400" dirty="0">
                <a:latin typeface="+mj-lt"/>
              </a:rPr>
              <a:t> de las calles para vivir y/o trabajar, ya sea solo, con sus compañeros o con la familia, una población amplia de niños/as y adolescentes que han formado </a:t>
            </a:r>
            <a:r>
              <a:rPr lang="es-ES" sz="2400" b="1" dirty="0">
                <a:latin typeface="+mj-lt"/>
              </a:rPr>
              <a:t>fuertes conexiones </a:t>
            </a:r>
            <a:r>
              <a:rPr lang="es-ES" sz="2400" dirty="0">
                <a:latin typeface="+mj-lt"/>
              </a:rPr>
              <a:t>con espacios públicos y para quien la calle juega un papel vital en su vida cotidiana y las </a:t>
            </a:r>
            <a:r>
              <a:rPr lang="es-ES" sz="2400" b="1" dirty="0">
                <a:latin typeface="+mj-lt"/>
              </a:rPr>
              <a:t>identidades</a:t>
            </a:r>
            <a:r>
              <a:rPr lang="es-ES" sz="2400" dirty="0">
                <a:latin typeface="+mj-lt"/>
              </a:rPr>
              <a:t>. </a:t>
            </a:r>
          </a:p>
          <a:p>
            <a:r>
              <a:rPr lang="es-ES" sz="2400" dirty="0">
                <a:latin typeface="+mj-lt"/>
              </a:rPr>
              <a:t>Esta población en general incluye, pero no se limita a: los niños que periódicamente, pero </a:t>
            </a:r>
            <a:r>
              <a:rPr lang="es-ES" sz="2400" b="1" dirty="0">
                <a:latin typeface="+mj-lt"/>
              </a:rPr>
              <a:t>no siempre</a:t>
            </a:r>
            <a:r>
              <a:rPr lang="es-ES" sz="2400" dirty="0">
                <a:latin typeface="+mj-lt"/>
              </a:rPr>
              <a:t>, viven y / o trabajan en la calle y los niños que no viven o trabajan en las calles, </a:t>
            </a:r>
            <a:r>
              <a:rPr lang="es-ES" sz="2400" b="1" dirty="0">
                <a:latin typeface="+mj-lt"/>
              </a:rPr>
              <a:t>sino que acompañan</a:t>
            </a:r>
            <a:r>
              <a:rPr lang="es-ES" sz="2400" dirty="0">
                <a:latin typeface="+mj-lt"/>
              </a:rPr>
              <a:t> regularmente a compañeros, hermanos o familiares</a:t>
            </a:r>
          </a:p>
          <a:p>
            <a:r>
              <a:rPr lang="es-ES" sz="2400" dirty="0">
                <a:latin typeface="+mj-lt"/>
              </a:rPr>
              <a:t> "estar en espacios públicos” se entiende que incluye: pasar una </a:t>
            </a:r>
            <a:r>
              <a:rPr lang="es-ES" sz="2400" b="1" dirty="0">
                <a:latin typeface="+mj-lt"/>
              </a:rPr>
              <a:t>cantidad significativa de tiempo </a:t>
            </a:r>
            <a:r>
              <a:rPr lang="es-ES" sz="2400" dirty="0">
                <a:latin typeface="+mj-lt"/>
              </a:rPr>
              <a:t>en las calles, mercados, parques públicos, espacios públicos comunitarios, plazas, estaciones de autobuses y trenes, así como que viven en asentamientos informales.</a:t>
            </a:r>
            <a:endParaRPr lang="es-UY" sz="2400" dirty="0">
              <a:latin typeface="+mj-lt"/>
            </a:endParaRP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xmlns="" id="{E8F73BAC-BE73-CF2B-65CA-548B6172A65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23863" y="5339742"/>
            <a:ext cx="1828799" cy="1411577"/>
          </a:xfrm>
          <a:prstGeom prst="rect">
            <a:avLst/>
          </a:prstGeom>
        </p:spPr>
      </p:pic>
      <p:sp>
        <p:nvSpPr>
          <p:cNvPr id="5" name="Rectángulo 4">
            <a:extLst>
              <a:ext uri="{FF2B5EF4-FFF2-40B4-BE49-F238E27FC236}">
                <a16:creationId xmlns:a16="http://schemas.microsoft.com/office/drawing/2014/main" xmlns="" id="{8C7F43F7-3902-6D71-8287-71D43270D0EF}"/>
              </a:ext>
            </a:extLst>
          </p:cNvPr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rgbClr val="D2EF4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UY"/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xmlns="" id="{1A44A53B-6707-D8FA-7D7D-DD64F743ECC9}"/>
              </a:ext>
            </a:extLst>
          </p:cNvPr>
          <p:cNvSpPr/>
          <p:nvPr/>
        </p:nvSpPr>
        <p:spPr>
          <a:xfrm>
            <a:off x="543302" y="0"/>
            <a:ext cx="155945" cy="6858000"/>
          </a:xfrm>
          <a:prstGeom prst="rect">
            <a:avLst/>
          </a:prstGeom>
          <a:solidFill>
            <a:srgbClr val="D2EF4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UY"/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xmlns="" id="{0FE87C98-78B7-26F5-01A3-C69A59C6796C}"/>
              </a:ext>
            </a:extLst>
          </p:cNvPr>
          <p:cNvSpPr/>
          <p:nvPr/>
        </p:nvSpPr>
        <p:spPr>
          <a:xfrm>
            <a:off x="858004" y="0"/>
            <a:ext cx="45719" cy="6858000"/>
          </a:xfrm>
          <a:prstGeom prst="rect">
            <a:avLst/>
          </a:prstGeom>
          <a:solidFill>
            <a:srgbClr val="D2EF4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UY"/>
          </a:p>
        </p:txBody>
      </p:sp>
    </p:spTree>
    <p:extLst>
      <p:ext uri="{BB962C8B-B14F-4D97-AF65-F5344CB8AC3E}">
        <p14:creationId xmlns:p14="http://schemas.microsoft.com/office/powerpoint/2010/main" val="357743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6"/>
          <p:cNvSpPr txBox="1">
            <a:spLocks noGrp="1"/>
          </p:cNvSpPr>
          <p:nvPr>
            <p:ph type="body" idx="1"/>
          </p:nvPr>
        </p:nvSpPr>
        <p:spPr>
          <a:xfrm>
            <a:off x="1427585" y="1225686"/>
            <a:ext cx="9344918" cy="4708584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rtlCol="0" anchor="t" anchorCtr="0">
            <a:noAutofit/>
          </a:bodyPr>
          <a:lstStyle/>
          <a:p>
            <a:pPr marL="0" indent="0">
              <a:spcBef>
                <a:spcPts val="440"/>
              </a:spcBef>
              <a:buClr>
                <a:srgbClr val="262626"/>
              </a:buClr>
              <a:buSzPts val="2200"/>
              <a:buNone/>
            </a:pPr>
            <a:r>
              <a:rPr lang="es-ES" sz="2400" b="1" dirty="0">
                <a:solidFill>
                  <a:srgbClr val="262626"/>
                </a:solidFill>
                <a:latin typeface="+mj-lt"/>
              </a:rPr>
              <a:t>Los Niños, niñas y adolescentes en situación de calle son aquellos/as que permanecen un tiempo significativo de su vida en circuitos callejeros y espacios públicos desarrollando </a:t>
            </a:r>
            <a:r>
              <a:rPr lang="es-ES" sz="2400" b="1" dirty="0" smtClean="0">
                <a:solidFill>
                  <a:srgbClr val="262626"/>
                </a:solidFill>
                <a:latin typeface="+mj-lt"/>
              </a:rPr>
              <a:t>diversas </a:t>
            </a:r>
            <a:r>
              <a:rPr lang="es-ES" sz="2400" b="1" dirty="0">
                <a:solidFill>
                  <a:srgbClr val="262626"/>
                </a:solidFill>
                <a:latin typeface="+mj-lt"/>
              </a:rPr>
              <a:t>prácticas de consecución de recursos que les permitan satisfacer sus necesidades básicas de supervivencia.</a:t>
            </a:r>
          </a:p>
          <a:p>
            <a:pPr marL="0" indent="0">
              <a:spcBef>
                <a:spcPts val="440"/>
              </a:spcBef>
              <a:buClr>
                <a:srgbClr val="262626"/>
              </a:buClr>
              <a:buSzPts val="2200"/>
              <a:buNone/>
            </a:pPr>
            <a:endParaRPr lang="es-ES" sz="2400" dirty="0">
              <a:solidFill>
                <a:srgbClr val="262626"/>
              </a:solidFill>
              <a:latin typeface="+mj-lt"/>
            </a:endParaRPr>
          </a:p>
          <a:p>
            <a:pPr marL="0" indent="0">
              <a:spcBef>
                <a:spcPts val="440"/>
              </a:spcBef>
              <a:buClr>
                <a:srgbClr val="262626"/>
              </a:buClr>
              <a:buSzPts val="2200"/>
              <a:buNone/>
            </a:pPr>
            <a:endParaRPr lang="es-ES" sz="2400" dirty="0">
              <a:solidFill>
                <a:srgbClr val="262626"/>
              </a:solidFill>
              <a:latin typeface="+mj-lt"/>
            </a:endParaRPr>
          </a:p>
          <a:p>
            <a:pPr marL="0" indent="0">
              <a:spcBef>
                <a:spcPts val="440"/>
              </a:spcBef>
              <a:buClr>
                <a:srgbClr val="262626"/>
              </a:buClr>
              <a:buSzPts val="2200"/>
              <a:buNone/>
            </a:pPr>
            <a:r>
              <a:rPr lang="es-ES" sz="2400" dirty="0">
                <a:solidFill>
                  <a:srgbClr val="262626"/>
                </a:solidFill>
                <a:latin typeface="+mj-lt"/>
              </a:rPr>
              <a:t> </a:t>
            </a:r>
            <a:r>
              <a:rPr lang="es-UY" sz="2400" b="1" dirty="0" smtClean="0">
                <a:latin typeface="+mj-lt"/>
              </a:rPr>
              <a:t>Vida </a:t>
            </a:r>
            <a:r>
              <a:rPr lang="es-UY" sz="2400" b="1" dirty="0">
                <a:latin typeface="+mj-lt"/>
              </a:rPr>
              <a:t>Digna vs. Supervivencia:</a:t>
            </a:r>
            <a:r>
              <a:rPr lang="es-UY" sz="2400" dirty="0">
                <a:latin typeface="+mj-lt"/>
              </a:rPr>
              <a:t> La vida digna va más allá de la mera supervivencia, debiendo comprender elementos básicos que favorezcan el desarrollo pleno del ser humano, como la educación, la salud, el ocio y la vivienda </a:t>
            </a:r>
            <a:r>
              <a:rPr lang="es-UY" sz="2400" dirty="0" smtClean="0">
                <a:latin typeface="+mj-lt"/>
              </a:rPr>
              <a:t>adecuada Corte IDH (Villagrán Morales vs </a:t>
            </a:r>
            <a:r>
              <a:rPr lang="es-UY" sz="2400" dirty="0" smtClean="0">
                <a:latin typeface="+mj-lt"/>
              </a:rPr>
              <a:t>G</a:t>
            </a:r>
            <a:r>
              <a:rPr lang="es-UY" sz="2400" dirty="0" smtClean="0">
                <a:latin typeface="+mj-lt"/>
              </a:rPr>
              <a:t>uatemala).</a:t>
            </a:r>
            <a:endParaRPr lang="es-UY" sz="2400" dirty="0">
              <a:latin typeface="+mj-lt"/>
            </a:endParaRP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xmlns="" id="{72BAE602-A04F-468B-9F95-6AF1ADB41177}"/>
              </a:ext>
            </a:extLst>
          </p:cNvPr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rgbClr val="D2EF4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UY"/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xmlns="" id="{F7DBBF5B-FE03-4ABA-9A7C-021AA79695BE}"/>
              </a:ext>
            </a:extLst>
          </p:cNvPr>
          <p:cNvSpPr/>
          <p:nvPr/>
        </p:nvSpPr>
        <p:spPr>
          <a:xfrm>
            <a:off x="543302" y="0"/>
            <a:ext cx="155945" cy="6858000"/>
          </a:xfrm>
          <a:prstGeom prst="rect">
            <a:avLst/>
          </a:prstGeom>
          <a:solidFill>
            <a:srgbClr val="D2EF4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UY"/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xmlns="" id="{DF0B4CD6-52FE-4450-A074-EE3E63F3F0FF}"/>
              </a:ext>
            </a:extLst>
          </p:cNvPr>
          <p:cNvSpPr/>
          <p:nvPr/>
        </p:nvSpPr>
        <p:spPr>
          <a:xfrm>
            <a:off x="858004" y="0"/>
            <a:ext cx="45719" cy="6858000"/>
          </a:xfrm>
          <a:prstGeom prst="rect">
            <a:avLst/>
          </a:prstGeom>
          <a:solidFill>
            <a:srgbClr val="D2EF4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UY"/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xmlns="" id="{12C0C146-AEF3-DA6B-B7CB-BA8A605E074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23863" y="5339742"/>
            <a:ext cx="1828799" cy="1411577"/>
          </a:xfrm>
          <a:prstGeom prst="rect">
            <a:avLst/>
          </a:prstGeom>
        </p:spPr>
      </p:pic>
      <p:sp>
        <p:nvSpPr>
          <p:cNvPr id="3" name="Título 1">
            <a:extLst>
              <a:ext uri="{FF2B5EF4-FFF2-40B4-BE49-F238E27FC236}">
                <a16:creationId xmlns:a16="http://schemas.microsoft.com/office/drawing/2014/main" xmlns="" id="{54B01A7D-0384-EED4-E07D-9960106A0D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27585" y="222975"/>
            <a:ext cx="9344918" cy="872082"/>
          </a:xfrm>
        </p:spPr>
        <p:txBody>
          <a:bodyPr>
            <a:normAutofit/>
          </a:bodyPr>
          <a:lstStyle/>
          <a:p>
            <a:r>
              <a:rPr lang="es-ES" dirty="0">
                <a:solidFill>
                  <a:schemeClr val="accent2"/>
                </a:solidFill>
              </a:rPr>
              <a:t> Definición operativa</a:t>
            </a:r>
            <a:endParaRPr lang="es-UY" dirty="0">
              <a:solidFill>
                <a:schemeClr val="accent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59EB4509-F9F3-1152-FB88-FFE78B17CC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99592" y="221234"/>
            <a:ext cx="9423918" cy="1325563"/>
          </a:xfrm>
        </p:spPr>
        <p:txBody>
          <a:bodyPr>
            <a:normAutofit fontScale="90000"/>
          </a:bodyPr>
          <a:lstStyle/>
          <a:p>
            <a:r>
              <a:rPr lang="es-UY" dirty="0">
                <a:solidFill>
                  <a:schemeClr val="accent2"/>
                </a:solidFill>
              </a:rPr>
              <a:t>Conexión entre </a:t>
            </a:r>
            <a:r>
              <a:rPr lang="es-UY" dirty="0" smtClean="0">
                <a:solidFill>
                  <a:schemeClr val="accent2"/>
                </a:solidFill>
              </a:rPr>
              <a:t>Movilidad, Desplazamiento Forzado, la Calle </a:t>
            </a:r>
            <a:r>
              <a:rPr lang="es-UY" dirty="0">
                <a:solidFill>
                  <a:schemeClr val="accent2"/>
                </a:solidFill>
              </a:rPr>
              <a:t>y Marcos Normativos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BF137187-3FC2-56C2-1A71-B0E007AA72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99592" y="1825625"/>
            <a:ext cx="9423918" cy="4351338"/>
          </a:xfrm>
        </p:spPr>
        <p:txBody>
          <a:bodyPr>
            <a:normAutofit/>
          </a:bodyPr>
          <a:lstStyle/>
          <a:p>
            <a:pPr lvl="0">
              <a:lnSpc>
                <a:spcPct val="70000"/>
              </a:lnSpc>
              <a:spcBef>
                <a:spcPts val="600"/>
              </a:spcBef>
            </a:pPr>
            <a:r>
              <a:rPr lang="es-UY" sz="2400" dirty="0">
                <a:latin typeface="+mj-lt"/>
              </a:rPr>
              <a:t>La dura intersección de vulnerabilidad entre la migración (incluyendo el desplazamiento forzado) y las dinámicas de calle expone a los niños, niñas y adolescentes (NNA) a una </a:t>
            </a:r>
            <a:r>
              <a:rPr lang="es-UY" sz="2400" b="1" dirty="0">
                <a:latin typeface="+mj-lt"/>
              </a:rPr>
              <a:t>doble </a:t>
            </a:r>
            <a:r>
              <a:rPr lang="es-UY" sz="2400" b="1" dirty="0" smtClean="0">
                <a:latin typeface="+mj-lt"/>
              </a:rPr>
              <a:t>vulnerabilidad.</a:t>
            </a:r>
          </a:p>
          <a:p>
            <a:pPr lvl="0">
              <a:lnSpc>
                <a:spcPct val="70000"/>
              </a:lnSpc>
              <a:spcBef>
                <a:spcPts val="600"/>
              </a:spcBef>
            </a:pPr>
            <a:r>
              <a:rPr lang="es-UY" sz="2400" dirty="0">
                <a:latin typeface="+mj-lt"/>
              </a:rPr>
              <a:t> Los estándares de protección para NNA migrantes y desplazados, incluyendo aquellos en situación de calle, se basan principalmente en la </a:t>
            </a:r>
            <a:r>
              <a:rPr lang="es-UY" sz="2400" b="1" dirty="0">
                <a:latin typeface="+mj-lt"/>
              </a:rPr>
              <a:t>Convención sobre los Derechos del Niño </a:t>
            </a:r>
            <a:r>
              <a:rPr lang="es-UY" sz="2400" dirty="0">
                <a:latin typeface="+mj-lt"/>
              </a:rPr>
              <a:t>y en el </a:t>
            </a:r>
            <a:r>
              <a:rPr lang="es-UY" sz="2400" b="1" dirty="0">
                <a:latin typeface="+mj-lt"/>
              </a:rPr>
              <a:t>Sistema Interamericano de Derechos Humanos</a:t>
            </a:r>
            <a:r>
              <a:rPr lang="es-UY" sz="2400" dirty="0">
                <a:latin typeface="+mj-lt"/>
              </a:rPr>
              <a:t>, especialmente la </a:t>
            </a:r>
            <a:r>
              <a:rPr lang="es-UY" sz="2400" b="1" dirty="0">
                <a:latin typeface="+mj-lt"/>
              </a:rPr>
              <a:t>Opinión Consultiva OC-21/14</a:t>
            </a:r>
            <a:r>
              <a:rPr lang="es-UY" sz="2400" dirty="0">
                <a:latin typeface="+mj-lt"/>
              </a:rPr>
              <a:t> de la Corte IDH.   </a:t>
            </a:r>
          </a:p>
          <a:p>
            <a:pPr>
              <a:lnSpc>
                <a:spcPct val="70000"/>
              </a:lnSpc>
              <a:spcBef>
                <a:spcPts val="600"/>
              </a:spcBef>
            </a:pPr>
            <a:r>
              <a:rPr lang="es-UY" sz="2400" dirty="0">
                <a:latin typeface="+mj-lt"/>
              </a:rPr>
              <a:t>El desplazamiento forzado es un motor clave de la </a:t>
            </a:r>
            <a:r>
              <a:rPr lang="es-UY" sz="2400" dirty="0" smtClean="0">
                <a:latin typeface="+mj-lt"/>
              </a:rPr>
              <a:t>movilidad </a:t>
            </a:r>
            <a:r>
              <a:rPr lang="es-UY" sz="2400" dirty="0">
                <a:latin typeface="+mj-lt"/>
              </a:rPr>
              <a:t>de NNA, impulsado por causas </a:t>
            </a:r>
            <a:r>
              <a:rPr lang="es-UY" sz="2400" dirty="0" smtClean="0">
                <a:latin typeface="+mj-lt"/>
              </a:rPr>
              <a:t>como </a:t>
            </a:r>
            <a:r>
              <a:rPr lang="es-UY" sz="2400" dirty="0">
                <a:latin typeface="+mj-lt"/>
              </a:rPr>
              <a:t>la violencia familiar, comunitaria e institucional</a:t>
            </a:r>
            <a:r>
              <a:rPr lang="es-UY" sz="2400" dirty="0">
                <a:latin typeface="+mj-lt"/>
              </a:rPr>
              <a:t>, el crimen </a:t>
            </a:r>
            <a:r>
              <a:rPr lang="es-UY" sz="2400" dirty="0" smtClean="0">
                <a:latin typeface="+mj-lt"/>
              </a:rPr>
              <a:t>organizado, </a:t>
            </a:r>
            <a:r>
              <a:rPr lang="es-UY" sz="2400" dirty="0">
                <a:latin typeface="+mj-lt"/>
              </a:rPr>
              <a:t>la pobreza extrema y la búsqueda de asilo.</a:t>
            </a:r>
          </a:p>
          <a:p>
            <a:pPr>
              <a:lnSpc>
                <a:spcPct val="70000"/>
              </a:lnSpc>
              <a:spcBef>
                <a:spcPts val="600"/>
              </a:spcBef>
            </a:pPr>
            <a:r>
              <a:rPr lang="es-UY" sz="2400" dirty="0">
                <a:latin typeface="+mj-lt"/>
              </a:rPr>
              <a:t>Los NNA que se encuentran en el contexto de la migración o desplazamiento son altamente vulnerables a la explotación y a caer en dinámicas de calle</a:t>
            </a:r>
            <a:r>
              <a:rPr lang="es-UY" sz="2400" dirty="0" smtClean="0">
                <a:latin typeface="+mj-lt"/>
              </a:rPr>
              <a:t>.</a:t>
            </a:r>
            <a:endParaRPr lang="es-UY" dirty="0"/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xmlns="" id="{72BAE602-A04F-468B-9F95-6AF1ADB41177}"/>
              </a:ext>
            </a:extLst>
          </p:cNvPr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rgbClr val="D2EF4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UY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xmlns="" id="{F7DBBF5B-FE03-4ABA-9A7C-021AA79695BE}"/>
              </a:ext>
            </a:extLst>
          </p:cNvPr>
          <p:cNvSpPr/>
          <p:nvPr/>
        </p:nvSpPr>
        <p:spPr>
          <a:xfrm>
            <a:off x="543302" y="0"/>
            <a:ext cx="155945" cy="6858000"/>
          </a:xfrm>
          <a:prstGeom prst="rect">
            <a:avLst/>
          </a:prstGeom>
          <a:solidFill>
            <a:srgbClr val="D2EF4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UY"/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xmlns="" id="{DF0B4CD6-52FE-4450-A074-EE3E63F3F0FF}"/>
              </a:ext>
            </a:extLst>
          </p:cNvPr>
          <p:cNvSpPr/>
          <p:nvPr/>
        </p:nvSpPr>
        <p:spPr>
          <a:xfrm>
            <a:off x="858004" y="0"/>
            <a:ext cx="45719" cy="6858000"/>
          </a:xfrm>
          <a:prstGeom prst="rect">
            <a:avLst/>
          </a:prstGeom>
          <a:solidFill>
            <a:srgbClr val="D2EF4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UY"/>
          </a:p>
        </p:txBody>
      </p:sp>
    </p:spTree>
    <p:extLst>
      <p:ext uri="{BB962C8B-B14F-4D97-AF65-F5344CB8AC3E}">
        <p14:creationId xmlns:p14="http://schemas.microsoft.com/office/powerpoint/2010/main" val="721050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375955" y="1181778"/>
            <a:ext cx="9337841" cy="4494444"/>
          </a:xfrm>
        </p:spPr>
        <p:txBody>
          <a:bodyPr rtlCol="0">
            <a:normAutofit lnSpcReduction="10000"/>
          </a:bodyPr>
          <a:lstStyle/>
          <a:p>
            <a:pPr algn="just">
              <a:lnSpc>
                <a:spcPct val="70000"/>
              </a:lnSpc>
              <a:defRPr/>
            </a:pPr>
            <a:r>
              <a:rPr lang="es-ES" dirty="0" smtClean="0"/>
              <a:t> Proporciona </a:t>
            </a:r>
            <a:r>
              <a:rPr lang="es-ES" dirty="0"/>
              <a:t>una Orientación Autorizada a los Estados en el Desarrollo de Estrategias Nacionales a largo plazo sobre los NNA en  Situación de Calle</a:t>
            </a:r>
            <a:r>
              <a:rPr lang="es-ES" dirty="0" smtClean="0"/>
              <a:t>.</a:t>
            </a:r>
          </a:p>
          <a:p>
            <a:pPr marL="0" indent="0" algn="just">
              <a:lnSpc>
                <a:spcPct val="70000"/>
              </a:lnSpc>
              <a:buNone/>
              <a:defRPr/>
            </a:pPr>
            <a:r>
              <a:rPr lang="es-ES" dirty="0" smtClean="0"/>
              <a:t> </a:t>
            </a:r>
            <a:endParaRPr lang="es-ES" dirty="0">
              <a:latin typeface="+mj-lt"/>
            </a:endParaRPr>
          </a:p>
          <a:p>
            <a:pPr algn="just">
              <a:lnSpc>
                <a:spcPct val="70000"/>
              </a:lnSpc>
              <a:defRPr/>
            </a:pPr>
            <a:r>
              <a:rPr lang="es-ES" dirty="0">
                <a:latin typeface="+mj-lt"/>
              </a:rPr>
              <a:t>Aclarar las obligaciones de los Estados en la aplicación de un enfoque de Derechos del Niño en relación a estrategias e iniciativas para los NNA en situación de calle.</a:t>
            </a:r>
          </a:p>
          <a:p>
            <a:pPr>
              <a:lnSpc>
                <a:spcPct val="70000"/>
              </a:lnSpc>
              <a:defRPr/>
            </a:pPr>
            <a:endParaRPr lang="es-ES" dirty="0">
              <a:latin typeface="Book Antiqua" pitchFamily="18" charset="0"/>
            </a:endParaRPr>
          </a:p>
          <a:p>
            <a:pPr algn="just">
              <a:lnSpc>
                <a:spcPct val="70000"/>
              </a:lnSpc>
              <a:defRPr/>
            </a:pPr>
            <a:r>
              <a:rPr lang="es-ES" dirty="0">
                <a:latin typeface="+mj-lt"/>
              </a:rPr>
              <a:t>Proporcionar una guía completa y autorizada a los Estados sobre el uso de un enfoque holístico de los Derechos del Niño</a:t>
            </a:r>
            <a:r>
              <a:rPr lang="es-ES" dirty="0" smtClean="0">
                <a:latin typeface="+mj-lt"/>
              </a:rPr>
              <a:t>.</a:t>
            </a:r>
          </a:p>
          <a:p>
            <a:pPr algn="just">
              <a:lnSpc>
                <a:spcPct val="70000"/>
              </a:lnSpc>
              <a:defRPr/>
            </a:pPr>
            <a:endParaRPr lang="es-ES" dirty="0">
              <a:latin typeface="Book Antiqua" pitchFamily="18" charset="0"/>
            </a:endParaRPr>
          </a:p>
          <a:p>
            <a:pPr algn="just">
              <a:lnSpc>
                <a:spcPct val="70000"/>
              </a:lnSpc>
              <a:defRPr/>
            </a:pPr>
            <a:r>
              <a:rPr lang="es-ES" dirty="0">
                <a:latin typeface="+mj-lt"/>
              </a:rPr>
              <a:t>Identificar las implicancias de determinados artículos de la Convención en el sentido de mejorar el respeto a los derechos de NNA conectados con la calle.</a:t>
            </a:r>
            <a:endParaRPr lang="es-ES" dirty="0"/>
          </a:p>
          <a:p>
            <a:pPr marL="265176" indent="-265176">
              <a:defRPr/>
            </a:pPr>
            <a:endParaRPr lang="es-ES" dirty="0"/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xmlns="" id="{A381D750-9994-4AD4-85F4-BBDADFC620FF}"/>
              </a:ext>
            </a:extLst>
          </p:cNvPr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rgbClr val="D2EF4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UY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xmlns="" id="{033AF41A-0D31-4759-AE9D-565A251890BF}"/>
              </a:ext>
            </a:extLst>
          </p:cNvPr>
          <p:cNvSpPr/>
          <p:nvPr/>
        </p:nvSpPr>
        <p:spPr>
          <a:xfrm>
            <a:off x="543302" y="0"/>
            <a:ext cx="155945" cy="6858000"/>
          </a:xfrm>
          <a:prstGeom prst="rect">
            <a:avLst/>
          </a:prstGeom>
          <a:solidFill>
            <a:srgbClr val="D2EF4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UY"/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xmlns="" id="{74726B71-8822-4AEE-84C8-2686DAAC1D62}"/>
              </a:ext>
            </a:extLst>
          </p:cNvPr>
          <p:cNvSpPr/>
          <p:nvPr/>
        </p:nvSpPr>
        <p:spPr>
          <a:xfrm>
            <a:off x="858004" y="0"/>
            <a:ext cx="45719" cy="6858000"/>
          </a:xfrm>
          <a:prstGeom prst="rect">
            <a:avLst/>
          </a:prstGeom>
          <a:solidFill>
            <a:srgbClr val="D2EF4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UY"/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xmlns="" id="{1CCF21BC-BC2E-68FB-A216-45B481FAF60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23863" y="5339742"/>
            <a:ext cx="1828799" cy="1411577"/>
          </a:xfrm>
          <a:prstGeom prst="rect">
            <a:avLst/>
          </a:prstGeom>
        </p:spPr>
      </p:pic>
      <p:sp>
        <p:nvSpPr>
          <p:cNvPr id="7" name="Google Shape;95;p2"/>
          <p:cNvSpPr txBox="1">
            <a:spLocks noGrp="1"/>
          </p:cNvSpPr>
          <p:nvPr>
            <p:ph type="title"/>
          </p:nvPr>
        </p:nvSpPr>
        <p:spPr>
          <a:xfrm>
            <a:off x="1375955" y="207869"/>
            <a:ext cx="9396548" cy="65923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/>
          </a:bodyPr>
          <a:lstStyle/>
          <a:p>
            <a:r>
              <a:rPr lang="es-ES" dirty="0" smtClean="0">
                <a:solidFill>
                  <a:schemeClr val="accent2"/>
                </a:solidFill>
              </a:rPr>
              <a:t>Comentario General 21</a:t>
            </a:r>
            <a:endParaRPr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0582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454331" y="1047669"/>
            <a:ext cx="9344298" cy="3953539"/>
          </a:xfrm>
        </p:spPr>
        <p:txBody>
          <a:bodyPr rtlCol="0">
            <a:normAutofit fontScale="70000" lnSpcReduction="20000"/>
          </a:bodyPr>
          <a:lstStyle/>
          <a:p>
            <a:pPr marL="0" indent="0">
              <a:buNone/>
              <a:defRPr/>
            </a:pPr>
            <a:endParaRPr lang="es-ES" sz="3200" b="1" dirty="0">
              <a:latin typeface="+mj-lt"/>
            </a:endParaRPr>
          </a:p>
          <a:p>
            <a:pPr marL="265176" indent="-265176">
              <a:buFont typeface="Wingdings" pitchFamily="2" charset="2"/>
              <a:buChar char="ü"/>
              <a:defRPr/>
            </a:pPr>
            <a:r>
              <a:rPr lang="es-ES" sz="3200" b="1" dirty="0">
                <a:latin typeface="+mj-lt"/>
              </a:rPr>
              <a:t>Recopilación y Análisis de Información </a:t>
            </a:r>
          </a:p>
          <a:p>
            <a:pPr marL="265176" indent="-265176">
              <a:buFont typeface="Wingdings" pitchFamily="2" charset="2"/>
              <a:buChar char="ü"/>
              <a:defRPr/>
            </a:pPr>
            <a:endParaRPr lang="es-ES" sz="3200" b="1" dirty="0">
              <a:latin typeface="+mj-lt"/>
            </a:endParaRPr>
          </a:p>
          <a:p>
            <a:pPr marL="265176" indent="-265176">
              <a:buFont typeface="Wingdings" pitchFamily="2" charset="2"/>
              <a:buChar char="ü"/>
              <a:defRPr/>
            </a:pPr>
            <a:r>
              <a:rPr lang="es-ES" sz="3200" b="1" dirty="0">
                <a:latin typeface="+mj-lt"/>
              </a:rPr>
              <a:t>Participación y Opinión de los propios NNA en situación de calle</a:t>
            </a:r>
          </a:p>
          <a:p>
            <a:pPr marL="265176" indent="-265176">
              <a:buFont typeface="Wingdings" pitchFamily="2" charset="2"/>
              <a:buChar char="ü"/>
              <a:defRPr/>
            </a:pPr>
            <a:endParaRPr lang="es-ES" sz="3200" b="1" dirty="0">
              <a:latin typeface="+mj-lt"/>
            </a:endParaRPr>
          </a:p>
          <a:p>
            <a:pPr marL="265176" indent="-265176">
              <a:buFont typeface="Wingdings" pitchFamily="2" charset="2"/>
              <a:buChar char="ü"/>
              <a:defRPr/>
            </a:pPr>
            <a:r>
              <a:rPr lang="es-ES" sz="3200" b="1" dirty="0">
                <a:latin typeface="+mj-lt"/>
              </a:rPr>
              <a:t>Revisión Legislativa y Política</a:t>
            </a:r>
          </a:p>
          <a:p>
            <a:pPr marL="265176" indent="-265176">
              <a:buFont typeface="Wingdings" pitchFamily="2" charset="2"/>
              <a:buChar char="ü"/>
              <a:defRPr/>
            </a:pPr>
            <a:endParaRPr lang="es-ES" sz="3200" b="1" dirty="0">
              <a:latin typeface="+mj-lt"/>
            </a:endParaRPr>
          </a:p>
          <a:p>
            <a:pPr marL="265176" indent="-265176">
              <a:buFont typeface="Wingdings" pitchFamily="2" charset="2"/>
              <a:buChar char="ü"/>
              <a:defRPr/>
            </a:pPr>
            <a:r>
              <a:rPr lang="es-ES" sz="3200" b="1" dirty="0">
                <a:latin typeface="+mj-lt"/>
              </a:rPr>
              <a:t>Rol del Estado, Responsabilidades y Regulación de los Actores No Estatales</a:t>
            </a:r>
          </a:p>
          <a:p>
            <a:pPr marL="265176" indent="-265176">
              <a:buFont typeface="Wingdings" pitchFamily="2" charset="2"/>
              <a:buChar char="ü"/>
              <a:defRPr/>
            </a:pPr>
            <a:endParaRPr lang="es-ES" sz="3200" b="1" dirty="0">
              <a:latin typeface="+mj-lt"/>
            </a:endParaRPr>
          </a:p>
          <a:p>
            <a:pPr marL="265176" indent="-265176">
              <a:buFont typeface="Wingdings" pitchFamily="2" charset="2"/>
              <a:buChar char="ü"/>
              <a:defRPr/>
            </a:pPr>
            <a:r>
              <a:rPr lang="es-ES" sz="3200" b="1" dirty="0">
                <a:latin typeface="+mj-lt"/>
              </a:rPr>
              <a:t>Asignación Presupuestaria</a:t>
            </a:r>
          </a:p>
          <a:p>
            <a:pPr marL="265176" indent="-265176">
              <a:defRPr/>
            </a:pPr>
            <a:endParaRPr lang="es-ES" dirty="0"/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xmlns="" id="{7DB3F1F3-285F-414F-A66D-3229837DEC2E}"/>
              </a:ext>
            </a:extLst>
          </p:cNvPr>
          <p:cNvSpPr/>
          <p:nvPr/>
        </p:nvSpPr>
        <p:spPr>
          <a:xfrm>
            <a:off x="0" y="5715"/>
            <a:ext cx="457200" cy="6858000"/>
          </a:xfrm>
          <a:prstGeom prst="rect">
            <a:avLst/>
          </a:prstGeom>
          <a:solidFill>
            <a:srgbClr val="D2EF4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UY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xmlns="" id="{DC50DA63-7FCE-4B04-ADF0-E321E270A311}"/>
              </a:ext>
            </a:extLst>
          </p:cNvPr>
          <p:cNvSpPr/>
          <p:nvPr/>
        </p:nvSpPr>
        <p:spPr>
          <a:xfrm>
            <a:off x="543302" y="0"/>
            <a:ext cx="155945" cy="6858000"/>
          </a:xfrm>
          <a:prstGeom prst="rect">
            <a:avLst/>
          </a:prstGeom>
          <a:solidFill>
            <a:srgbClr val="D2EF4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UY"/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xmlns="" id="{1661D397-AC66-446F-AF40-BD227AAE9082}"/>
              </a:ext>
            </a:extLst>
          </p:cNvPr>
          <p:cNvSpPr/>
          <p:nvPr/>
        </p:nvSpPr>
        <p:spPr>
          <a:xfrm>
            <a:off x="858004" y="7749"/>
            <a:ext cx="45719" cy="6858000"/>
          </a:xfrm>
          <a:prstGeom prst="rect">
            <a:avLst/>
          </a:prstGeom>
          <a:solidFill>
            <a:srgbClr val="D2EF4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UY"/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xmlns="" id="{E8C48F6D-8265-4301-DFEB-1165B11B460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23863" y="5339742"/>
            <a:ext cx="1828799" cy="1411577"/>
          </a:xfrm>
          <a:prstGeom prst="rect">
            <a:avLst/>
          </a:prstGeom>
        </p:spPr>
      </p:pic>
      <p:sp>
        <p:nvSpPr>
          <p:cNvPr id="3074" name="1 Título"/>
          <p:cNvSpPr txBox="1">
            <a:spLocks/>
          </p:cNvSpPr>
          <p:nvPr/>
        </p:nvSpPr>
        <p:spPr>
          <a:xfrm>
            <a:off x="1454331" y="421437"/>
            <a:ext cx="9344298" cy="10525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endParaRPr lang="es-ES" sz="4000" dirty="0">
              <a:solidFill>
                <a:schemeClr val="accent2"/>
              </a:solidFill>
            </a:endParaRPr>
          </a:p>
        </p:txBody>
      </p:sp>
      <p:sp>
        <p:nvSpPr>
          <p:cNvPr id="9" name="Google Shape;95;p2"/>
          <p:cNvSpPr txBox="1">
            <a:spLocks noGrp="1"/>
          </p:cNvSpPr>
          <p:nvPr>
            <p:ph type="title"/>
          </p:nvPr>
        </p:nvSpPr>
        <p:spPr>
          <a:xfrm>
            <a:off x="1454330" y="216284"/>
            <a:ext cx="9344299" cy="59575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>
              <a:defRPr/>
            </a:pPr>
            <a:r>
              <a:rPr lang="es-ES" dirty="0">
                <a:solidFill>
                  <a:schemeClr val="accent2"/>
                </a:solidFill>
              </a:rPr>
              <a:t>Claves para la implementación del CG21</a:t>
            </a:r>
          </a:p>
        </p:txBody>
      </p:sp>
    </p:spTree>
    <p:extLst>
      <p:ext uri="{BB962C8B-B14F-4D97-AF65-F5344CB8AC3E}">
        <p14:creationId xmlns:p14="http://schemas.microsoft.com/office/powerpoint/2010/main" val="615041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