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embeddedFontLst>
    <p:embeddedFont>
      <p:font typeface="Roboto"/>
      <p:regular r:id="rId15"/>
      <p:bold r:id="rId16"/>
      <p:italic r:id="rId17"/>
      <p:boldItalic r:id="rId18"/>
    </p:embeddedFont>
    <p:embeddedFont>
      <p:font typeface="Bitter Medium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2idpyy3TujHemI4R1QmMlhR80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Medium-bold.fntdata"/><Relationship Id="rId22" Type="http://schemas.openxmlformats.org/officeDocument/2006/relationships/font" Target="fonts/BitterMedium-boldItalic.fntdata"/><Relationship Id="rId21" Type="http://schemas.openxmlformats.org/officeDocument/2006/relationships/font" Target="fonts/BitterMedium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BitterMedium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9e33e580cf_0_4"/>
          <p:cNvSpPr/>
          <p:nvPr/>
        </p:nvSpPr>
        <p:spPr>
          <a:xfrm flipH="1">
            <a:off x="13194300" y="6793480"/>
            <a:ext cx="1436100" cy="143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39e33e580cf_0_4"/>
          <p:cNvSpPr/>
          <p:nvPr/>
        </p:nvSpPr>
        <p:spPr>
          <a:xfrm flipH="1">
            <a:off x="13194300" y="6793400"/>
            <a:ext cx="1436100" cy="14361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g39e33e580cf_0_4"/>
          <p:cNvSpPr txBox="1"/>
          <p:nvPr>
            <p:ph type="ctrTitle"/>
          </p:nvPr>
        </p:nvSpPr>
        <p:spPr>
          <a:xfrm>
            <a:off x="624840" y="2910840"/>
            <a:ext cx="13155300" cy="14937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17" name="Google Shape;17;g39e33e580cf_0_4"/>
          <p:cNvSpPr txBox="1"/>
          <p:nvPr>
            <p:ph idx="1" type="subTitle"/>
          </p:nvPr>
        </p:nvSpPr>
        <p:spPr>
          <a:xfrm>
            <a:off x="624840" y="4462608"/>
            <a:ext cx="13155300" cy="6927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39e33e580cf_0_4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e33e580cf_0_52"/>
          <p:cNvSpPr txBox="1"/>
          <p:nvPr>
            <p:ph hasCustomPrompt="1" type="title"/>
          </p:nvPr>
        </p:nvSpPr>
        <p:spPr>
          <a:xfrm>
            <a:off x="760800" y="2013640"/>
            <a:ext cx="131553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0"/>
              <a:buNone/>
              <a:defRPr sz="19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g39e33e580cf_0_52"/>
          <p:cNvSpPr txBox="1"/>
          <p:nvPr>
            <p:ph idx="1" type="body"/>
          </p:nvPr>
        </p:nvSpPr>
        <p:spPr>
          <a:xfrm>
            <a:off x="760800" y="5287400"/>
            <a:ext cx="131553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4" name="Google Shape;64;g39e33e580cf_0_52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e33e580cf_0_56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e33e580cf_0_5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9e33e580cf_0_5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0" name="Google Shape;70;g39e33e580cf_0_5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9e33e580cf_0_6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9e33e580cf_0_6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" name="Google Shape;74;g39e33e580cf_0_6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e33e580cf_0_6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9e33e580cf_0_6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" name="Google Shape;78;g39e33e580cf_0_6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e33e580cf_0_7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9e33e580cf_0_7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" name="Google Shape;82;g39e33e580cf_0_7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e33e580cf_0_7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9e33e580cf_0_7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" name="Google Shape;86;g39e33e580cf_0_7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e33e580cf_0_7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9e33e580cf_0_7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0" name="Google Shape;90;g39e33e580cf_0_7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e33e580cf_0_8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9e33e580cf_0_8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4" name="Google Shape;94;g39e33e580cf_0_8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e33e580cf_0_8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9e33e580cf_0_8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8" name="Google Shape;98;g39e33e580cf_0_8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9e33e580cf_0_10"/>
          <p:cNvSpPr txBox="1"/>
          <p:nvPr>
            <p:ph type="title"/>
          </p:nvPr>
        </p:nvSpPr>
        <p:spPr>
          <a:xfrm>
            <a:off x="737520" y="3304560"/>
            <a:ext cx="13155300" cy="16206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21" name="Google Shape;21;g39e33e580cf_0_10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e33e580cf_0_9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9e33e580cf_0_9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" name="Google Shape;102;g39e33e580cf_0_9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e33e580cf_0_9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9e33e580cf_0_9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6" name="Google Shape;106;g39e33e580cf_0_9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4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9e33e580cf_0_13"/>
          <p:cNvSpPr/>
          <p:nvPr/>
        </p:nvSpPr>
        <p:spPr>
          <a:xfrm flipH="1" rot="10800000">
            <a:off x="0" y="2697600"/>
            <a:ext cx="14630400" cy="55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g39e33e580cf_0_13"/>
          <p:cNvSpPr/>
          <p:nvPr/>
        </p:nvSpPr>
        <p:spPr>
          <a:xfrm>
            <a:off x="0" y="2697600"/>
            <a:ext cx="14630400" cy="173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g39e33e580cf_0_13"/>
          <p:cNvSpPr txBox="1"/>
          <p:nvPr>
            <p:ph type="title"/>
          </p:nvPr>
        </p:nvSpPr>
        <p:spPr>
          <a:xfrm>
            <a:off x="755040" y="1181960"/>
            <a:ext cx="13155300" cy="12282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26" name="Google Shape;26;g39e33e580cf_0_13"/>
          <p:cNvSpPr txBox="1"/>
          <p:nvPr>
            <p:ph idx="1" type="body"/>
          </p:nvPr>
        </p:nvSpPr>
        <p:spPr>
          <a:xfrm>
            <a:off x="755040" y="3070520"/>
            <a:ext cx="13155300" cy="433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7" name="Google Shape;27;g39e33e580cf_0_13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9e33e580cf_0_19"/>
          <p:cNvSpPr/>
          <p:nvPr/>
        </p:nvSpPr>
        <p:spPr>
          <a:xfrm flipH="1" rot="10800000">
            <a:off x="0" y="2697600"/>
            <a:ext cx="14630400" cy="55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g39e33e580cf_0_19"/>
          <p:cNvSpPr/>
          <p:nvPr/>
        </p:nvSpPr>
        <p:spPr>
          <a:xfrm>
            <a:off x="0" y="2697600"/>
            <a:ext cx="14630400" cy="173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g39e33e580cf_0_19"/>
          <p:cNvSpPr txBox="1"/>
          <p:nvPr>
            <p:ph type="title"/>
          </p:nvPr>
        </p:nvSpPr>
        <p:spPr>
          <a:xfrm>
            <a:off x="755040" y="1181960"/>
            <a:ext cx="13155300" cy="12282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32" name="Google Shape;32;g39e33e580cf_0_19"/>
          <p:cNvSpPr txBox="1"/>
          <p:nvPr>
            <p:ph idx="1" type="body"/>
          </p:nvPr>
        </p:nvSpPr>
        <p:spPr>
          <a:xfrm>
            <a:off x="755040" y="3070521"/>
            <a:ext cx="6399900" cy="433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3" name="Google Shape;33;g39e33e580cf_0_19"/>
          <p:cNvSpPr txBox="1"/>
          <p:nvPr>
            <p:ph idx="2" type="body"/>
          </p:nvPr>
        </p:nvSpPr>
        <p:spPr>
          <a:xfrm>
            <a:off x="7510800" y="3070521"/>
            <a:ext cx="6399900" cy="433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4" name="Google Shape;34;g39e33e580cf_0_19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9e33e580cf_0_26"/>
          <p:cNvSpPr/>
          <p:nvPr/>
        </p:nvSpPr>
        <p:spPr>
          <a:xfrm flipH="1" rot="10800000">
            <a:off x="0" y="1050300"/>
            <a:ext cx="14630400" cy="717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9e33e580cf_0_26"/>
          <p:cNvSpPr/>
          <p:nvPr/>
        </p:nvSpPr>
        <p:spPr>
          <a:xfrm>
            <a:off x="0" y="1050160"/>
            <a:ext cx="14630400" cy="173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39e33e580cf_0_26"/>
          <p:cNvSpPr txBox="1"/>
          <p:nvPr>
            <p:ph type="title"/>
          </p:nvPr>
        </p:nvSpPr>
        <p:spPr>
          <a:xfrm>
            <a:off x="157200" y="26160"/>
            <a:ext cx="14122500" cy="9642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g39e33e580cf_0_26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9e33e580cf_0_31"/>
          <p:cNvSpPr txBox="1"/>
          <p:nvPr/>
        </p:nvSpPr>
        <p:spPr>
          <a:xfrm flipH="1" rot="10800000">
            <a:off x="5242560" y="40"/>
            <a:ext cx="9387900" cy="82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39e33e580cf_0_31"/>
          <p:cNvSpPr/>
          <p:nvPr/>
        </p:nvSpPr>
        <p:spPr>
          <a:xfrm rot="-5400000">
            <a:off x="1214610" y="4027950"/>
            <a:ext cx="8229600" cy="173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39e33e580cf_0_31"/>
          <p:cNvSpPr txBox="1"/>
          <p:nvPr>
            <p:ph type="title"/>
          </p:nvPr>
        </p:nvSpPr>
        <p:spPr>
          <a:xfrm>
            <a:off x="361724" y="572480"/>
            <a:ext cx="4492800" cy="15255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g39e33e580cf_0_31"/>
          <p:cNvSpPr txBox="1"/>
          <p:nvPr>
            <p:ph idx="1" type="body"/>
          </p:nvPr>
        </p:nvSpPr>
        <p:spPr>
          <a:xfrm>
            <a:off x="361720" y="2345280"/>
            <a:ext cx="4492800" cy="50616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39e33e580cf_0_31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9e33e580cf_0_37"/>
          <p:cNvSpPr txBox="1"/>
          <p:nvPr>
            <p:ph type="title"/>
          </p:nvPr>
        </p:nvSpPr>
        <p:spPr>
          <a:xfrm>
            <a:off x="784400" y="781200"/>
            <a:ext cx="99633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48" name="Google Shape;48;g39e33e580cf_0_37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9e33e580cf_0_40"/>
          <p:cNvSpPr/>
          <p:nvPr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9e33e580cf_0_40"/>
          <p:cNvSpPr/>
          <p:nvPr/>
        </p:nvSpPr>
        <p:spPr>
          <a:xfrm rot="5400000">
            <a:off x="3114280" y="4028460"/>
            <a:ext cx="8228700" cy="173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9e33e580cf_0_40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g39e33e580cf_0_40"/>
          <p:cNvSpPr txBox="1"/>
          <p:nvPr>
            <p:ph idx="1" type="subTitle"/>
          </p:nvPr>
        </p:nvSpPr>
        <p:spPr>
          <a:xfrm>
            <a:off x="424800" y="4447147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4" name="Google Shape;54;g39e33e580cf_0_40"/>
          <p:cNvSpPr txBox="1"/>
          <p:nvPr>
            <p:ph idx="2" type="body"/>
          </p:nvPr>
        </p:nvSpPr>
        <p:spPr>
          <a:xfrm>
            <a:off x="7903200" y="11587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g39e33e580cf_0_40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e33e580cf_0_47"/>
          <p:cNvSpPr txBox="1"/>
          <p:nvPr/>
        </p:nvSpPr>
        <p:spPr>
          <a:xfrm flipH="1" rot="10800000">
            <a:off x="0" y="-60"/>
            <a:ext cx="14630400" cy="75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9e33e580cf_0_47"/>
          <p:cNvSpPr/>
          <p:nvPr/>
        </p:nvSpPr>
        <p:spPr>
          <a:xfrm flipH="1" rot="10800000">
            <a:off x="0" y="7396420"/>
            <a:ext cx="14630400" cy="1185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9e33e580cf_0_47"/>
          <p:cNvSpPr txBox="1"/>
          <p:nvPr>
            <p:ph idx="1" type="body"/>
          </p:nvPr>
        </p:nvSpPr>
        <p:spPr>
          <a:xfrm>
            <a:off x="91440" y="7514920"/>
            <a:ext cx="13411200" cy="7146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0" name="Google Shape;60;g39e33e580cf_0_47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9e33e580cf_0_0"/>
          <p:cNvSpPr txBox="1"/>
          <p:nvPr>
            <p:ph type="title"/>
          </p:nvPr>
        </p:nvSpPr>
        <p:spPr>
          <a:xfrm>
            <a:off x="755040" y="1181960"/>
            <a:ext cx="131553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Roboto"/>
              <a:buNone/>
              <a:defRPr sz="5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g39e33e580cf_0_0"/>
          <p:cNvSpPr txBox="1"/>
          <p:nvPr>
            <p:ph idx="1" type="body"/>
          </p:nvPr>
        </p:nvSpPr>
        <p:spPr>
          <a:xfrm>
            <a:off x="755040" y="3070520"/>
            <a:ext cx="13155300" cy="4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Roboto"/>
              <a:buChar char="●"/>
              <a:defRPr sz="2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○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■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●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○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■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●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○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oboto"/>
              <a:buChar char="■"/>
              <a:defRPr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39e33e580cf_0_0"/>
          <p:cNvSpPr txBox="1"/>
          <p:nvPr>
            <p:ph idx="12" type="sldNum"/>
          </p:nvPr>
        </p:nvSpPr>
        <p:spPr>
          <a:xfrm>
            <a:off x="13637666" y="751299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618177" y="697325"/>
            <a:ext cx="8790600" cy="2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Infancia en Contextos de Exclusión :</a:t>
            </a:r>
            <a:endParaRPr b="0" i="0" sz="4450" u="none" cap="none" strike="noStrike">
              <a:solidFill>
                <a:schemeClr val="lt1"/>
              </a:solidFill>
              <a:latin typeface="Bitter Medium"/>
              <a:ea typeface="Bitter Medium"/>
              <a:cs typeface="Bitter Medium"/>
              <a:sym typeface="Bitter Medium"/>
            </a:endParaRPr>
          </a:p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b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</a:b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Ni</a:t>
            </a:r>
            <a:r>
              <a:rPr lang="en-US" sz="4450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ños y Niñas en Procesos de Migración y Situación de Calle.</a:t>
            </a:r>
            <a:endParaRPr sz="4450">
              <a:solidFill>
                <a:schemeClr val="lt1"/>
              </a:solidFill>
              <a:latin typeface="Bitter Medium"/>
              <a:ea typeface="Bitter Medium"/>
              <a:cs typeface="Bitter Medium"/>
              <a:sym typeface="Bitter Medium"/>
            </a:endParaRPr>
          </a:p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t/>
            </a:r>
            <a:endParaRPr sz="4450">
              <a:solidFill>
                <a:schemeClr val="lt1"/>
              </a:solidFill>
              <a:latin typeface="Bitter Medium"/>
              <a:ea typeface="Bitter Medium"/>
              <a:cs typeface="Bitter Medium"/>
              <a:sym typeface="Bitter Medium"/>
            </a:endParaRPr>
          </a:p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Un Enfoque de Derechos para América Latina</a:t>
            </a:r>
            <a:endParaRPr b="0" i="0" sz="44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6" name="Google Shape;2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/>
          <p:nvPr/>
        </p:nvSpPr>
        <p:spPr>
          <a:xfrm>
            <a:off x="6261638" y="267640"/>
            <a:ext cx="78672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3550"/>
              <a:buFont typeface="Bitter Medium"/>
              <a:buNone/>
            </a:pPr>
            <a:r>
              <a:rPr b="0" i="0" lang="en-US" sz="35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Hacia una Cultura Institucional de Derechos</a:t>
            </a:r>
            <a:endParaRPr b="0" i="0" sz="3550" u="none" cap="none" strike="noStrike">
              <a:solidFill>
                <a:schemeClr val="lt1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6261594" y="1744845"/>
            <a:ext cx="75936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 promoción de los derechos no es un proyecto puntual, sino una práctica sostenida que transforma la cultura institucional.</a:t>
            </a:r>
            <a:endParaRPr b="0" i="0" sz="2300" u="none" cap="none" strike="noStrike">
              <a:solidFill>
                <a:schemeClr val="lt1"/>
              </a:solidFill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6124813" y="2238375"/>
            <a:ext cx="22860" cy="993934"/>
          </a:xfrm>
          <a:prstGeom prst="rect">
            <a:avLst/>
          </a:prstGeom>
          <a:solidFill>
            <a:srgbClr val="D26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6124813" y="3437453"/>
            <a:ext cx="7867200" cy="1570800"/>
          </a:xfrm>
          <a:prstGeom prst="roundRect">
            <a:avLst>
              <a:gd fmla="val 4877" name="adj"/>
            </a:avLst>
          </a:prstGeom>
          <a:solidFill>
            <a:srgbClr val="FFF8F0"/>
          </a:solidFill>
          <a:ln cap="flat" cmpd="sng" w="22850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descr="preencoded.png" id="261" name="Google Shape;2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255" y="3350895"/>
            <a:ext cx="218837" cy="21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2" name="Google Shape;26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59708" y="4876086"/>
            <a:ext cx="218837" cy="21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0"/>
          <p:cNvSpPr/>
          <p:nvPr/>
        </p:nvSpPr>
        <p:spPr>
          <a:xfrm>
            <a:off x="6421273" y="3733925"/>
            <a:ext cx="33942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Bitter Medium"/>
              <a:buNone/>
            </a:pPr>
            <a:r>
              <a:rPr b="0" i="0" lang="en-US" sz="2150" u="none" cap="none" strike="noStrike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Dignidad y Estatus</a:t>
            </a:r>
            <a:endParaRPr b="0" i="0" sz="2150" u="none" cap="none" strike="noStrike"/>
          </a:p>
        </p:txBody>
      </p:sp>
      <p:sp>
        <p:nvSpPr>
          <p:cNvPr id="264" name="Google Shape;264;p10"/>
          <p:cNvSpPr/>
          <p:nvPr/>
        </p:nvSpPr>
        <p:spPr>
          <a:xfrm>
            <a:off x="6421275" y="4128248"/>
            <a:ext cx="74385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0" i="0" lang="en-US" sz="210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"No se trata de sacarlos de la calle, sino de reconocer su estatus y dignidad como personas con derechos." (OG 21)</a:t>
            </a:r>
            <a:endParaRPr b="0" i="0" sz="2100" u="none" cap="none" strike="noStrike"/>
          </a:p>
        </p:txBody>
      </p:sp>
      <p:sp>
        <p:nvSpPr>
          <p:cNvPr id="265" name="Google Shape;265;p10"/>
          <p:cNvSpPr/>
          <p:nvPr/>
        </p:nvSpPr>
        <p:spPr>
          <a:xfrm>
            <a:off x="6124813" y="5190768"/>
            <a:ext cx="7867174" cy="1279088"/>
          </a:xfrm>
          <a:prstGeom prst="roundRect">
            <a:avLst>
              <a:gd fmla="val 5990" name="adj"/>
            </a:avLst>
          </a:prstGeom>
          <a:solidFill>
            <a:srgbClr val="FFF8F0"/>
          </a:solidFill>
          <a:ln cap="flat" cmpd="sng" w="22850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66" name="Google Shape;2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255" y="5104209"/>
            <a:ext cx="218837" cy="21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7" name="Google Shape;2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59708" y="6337578"/>
            <a:ext cx="218837" cy="21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/>
          <p:nvPr/>
        </p:nvSpPr>
        <p:spPr>
          <a:xfrm>
            <a:off x="6421273" y="5302402"/>
            <a:ext cx="33942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Bitter Medium"/>
              <a:buNone/>
            </a:pPr>
            <a:r>
              <a:rPr b="0" i="0" lang="en-US" sz="2150" u="none" cap="none" strike="noStrike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Prioridad</a:t>
            </a:r>
            <a:endParaRPr b="0" i="0" sz="2150" u="none" cap="none" strike="noStrike"/>
          </a:p>
        </p:txBody>
      </p:sp>
      <p:sp>
        <p:nvSpPr>
          <p:cNvPr id="269" name="Google Shape;269;p10"/>
          <p:cNvSpPr/>
          <p:nvPr/>
        </p:nvSpPr>
        <p:spPr>
          <a:xfrm>
            <a:off x="6339200" y="5587410"/>
            <a:ext cx="7438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0" i="0" lang="en-US" sz="200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b="0" i="0" lang="en-US" sz="220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Ante todo, los Estados deben tratar a todo niño en migración como niño." (OG 22)</a:t>
            </a:r>
            <a:endParaRPr b="0" i="0" sz="2200" u="none" cap="none" strike="noStrike"/>
          </a:p>
        </p:txBody>
      </p:sp>
      <p:sp>
        <p:nvSpPr>
          <p:cNvPr id="270" name="Google Shape;270;p10"/>
          <p:cNvSpPr/>
          <p:nvPr/>
        </p:nvSpPr>
        <p:spPr>
          <a:xfrm>
            <a:off x="6124825" y="6674999"/>
            <a:ext cx="78672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1" i="0" lang="en-US" sz="22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Conclusión:</a:t>
            </a:r>
            <a:r>
              <a:rPr b="0" i="0" lang="en-US" sz="22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Las metodologías adaptadas y el enfoque de derechos son la clave para alcanzar la justicia relacional y pedagógica en América Latina.</a:t>
            </a:r>
            <a:endParaRPr b="0" i="0" sz="22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784384" y="618530"/>
            <a:ext cx="13061633" cy="1400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00"/>
              <a:buFont typeface="Bitter Medium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Panorama Regional: Factores de Expulsión y Vulnerabilidad</a:t>
            </a:r>
            <a:endParaRPr b="0"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84384" y="2467332"/>
            <a:ext cx="4204454" cy="3995380"/>
          </a:xfrm>
          <a:prstGeom prst="roundRect">
            <a:avLst>
              <a:gd fmla="val 2356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016079" y="2699028"/>
            <a:ext cx="672346" cy="672346"/>
          </a:xfrm>
          <a:prstGeom prst="roundRect">
            <a:avLst>
              <a:gd fmla="val 13598780" name="adj"/>
            </a:avLst>
          </a:prstGeom>
          <a:solidFill>
            <a:srgbClr val="D26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983" y="2883813"/>
            <a:ext cx="302538" cy="3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/>
          <p:nvPr/>
        </p:nvSpPr>
        <p:spPr>
          <a:xfrm>
            <a:off x="1016079" y="3595449"/>
            <a:ext cx="2801541" cy="350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Violencia Estructural</a:t>
            </a:r>
            <a:endParaRPr b="0" i="0" sz="2200" u="none" cap="none" strike="noStrike"/>
          </a:p>
        </p:txBody>
      </p:sp>
      <p:sp>
        <p:nvSpPr>
          <p:cNvPr id="124" name="Google Shape;124;p2"/>
          <p:cNvSpPr/>
          <p:nvPr/>
        </p:nvSpPr>
        <p:spPr>
          <a:xfrm>
            <a:off x="1016079" y="4080034"/>
            <a:ext cx="3741063" cy="2150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El impacto de la violencia doméstica y comunitaria es un factor principal que obliga a niños y adolescentes a buscar refugio en la calle o emprender rutas migratorias.</a:t>
            </a:r>
            <a:endParaRPr b="0" i="0" sz="1750" u="none" cap="none" strike="noStrike"/>
          </a:p>
        </p:txBody>
      </p:sp>
      <p:sp>
        <p:nvSpPr>
          <p:cNvPr id="125" name="Google Shape;125;p2"/>
          <p:cNvSpPr/>
          <p:nvPr/>
        </p:nvSpPr>
        <p:spPr>
          <a:xfrm>
            <a:off x="5212913" y="2467332"/>
            <a:ext cx="4204454" cy="3995380"/>
          </a:xfrm>
          <a:prstGeom prst="roundRect">
            <a:avLst>
              <a:gd fmla="val 2356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5444609" y="2699028"/>
            <a:ext cx="672346" cy="672346"/>
          </a:xfrm>
          <a:prstGeom prst="roundRect">
            <a:avLst>
              <a:gd fmla="val 13598780" name="adj"/>
            </a:avLst>
          </a:prstGeom>
          <a:solidFill>
            <a:srgbClr val="D26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513" y="2883813"/>
            <a:ext cx="302538" cy="3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444609" y="3595449"/>
            <a:ext cx="2801541" cy="350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Pobreza Extrema</a:t>
            </a:r>
            <a:endParaRPr b="0" i="0" sz="2200" u="none" cap="none" strike="noStrike"/>
          </a:p>
        </p:txBody>
      </p:sp>
      <p:sp>
        <p:nvSpPr>
          <p:cNvPr id="129" name="Google Shape;129;p2"/>
          <p:cNvSpPr/>
          <p:nvPr/>
        </p:nvSpPr>
        <p:spPr>
          <a:xfrm>
            <a:off x="5444609" y="4080034"/>
            <a:ext cx="3741063" cy="1792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Las crisis económicas y la falta de oportunidades son motores estructurales que fuerzan el desplazamiento familiar o la vida en la calle para la supervivencia.</a:t>
            </a:r>
            <a:endParaRPr b="0" i="0" sz="1750" u="none" cap="none" strike="noStrike"/>
          </a:p>
        </p:txBody>
      </p:sp>
      <p:sp>
        <p:nvSpPr>
          <p:cNvPr id="130" name="Google Shape;130;p2"/>
          <p:cNvSpPr/>
          <p:nvPr/>
        </p:nvSpPr>
        <p:spPr>
          <a:xfrm>
            <a:off x="9641443" y="2467332"/>
            <a:ext cx="4204454" cy="3995380"/>
          </a:xfrm>
          <a:prstGeom prst="roundRect">
            <a:avLst>
              <a:gd fmla="val 2356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9873139" y="2699028"/>
            <a:ext cx="672346" cy="672346"/>
          </a:xfrm>
          <a:prstGeom prst="roundRect">
            <a:avLst>
              <a:gd fmla="val 13598780" name="adj"/>
            </a:avLst>
          </a:prstGeom>
          <a:solidFill>
            <a:srgbClr val="D26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2" name="Google Shape;1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043" y="2883813"/>
            <a:ext cx="302538" cy="3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/>
          <p:nvPr/>
        </p:nvSpPr>
        <p:spPr>
          <a:xfrm>
            <a:off x="9873139" y="3595449"/>
            <a:ext cx="2801541" cy="350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rgbClr val="2B2E3C"/>
                </a:solidFill>
                <a:latin typeface="Bitter Medium"/>
                <a:ea typeface="Bitter Medium"/>
                <a:cs typeface="Bitter Medium"/>
                <a:sym typeface="Bitter Medium"/>
              </a:rPr>
              <a:t>Crisis Climática</a:t>
            </a:r>
            <a:endParaRPr b="0" i="0" sz="2200" u="none" cap="none" strike="noStrike"/>
          </a:p>
        </p:txBody>
      </p:sp>
      <p:sp>
        <p:nvSpPr>
          <p:cNvPr id="134" name="Google Shape;134;p2"/>
          <p:cNvSpPr/>
          <p:nvPr/>
        </p:nvSpPr>
        <p:spPr>
          <a:xfrm>
            <a:off x="9873139" y="4080034"/>
            <a:ext cx="3741063" cy="1792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rgbClr val="2B2E3C"/>
                </a:solidFill>
                <a:latin typeface="Open Sans"/>
                <a:ea typeface="Open Sans"/>
                <a:cs typeface="Open Sans"/>
                <a:sym typeface="Open Sans"/>
              </a:rPr>
              <a:t>El aumento de los desastres naturales y los desplazamientos ambientales incrementan la población de niños y adolescentes desarraigados.</a:t>
            </a:r>
            <a:endParaRPr b="0" i="0" sz="1750" u="none" cap="none" strike="noStrike"/>
          </a:p>
        </p:txBody>
      </p:sp>
      <p:sp>
        <p:nvSpPr>
          <p:cNvPr id="135" name="Google Shape;135;p2"/>
          <p:cNvSpPr/>
          <p:nvPr/>
        </p:nvSpPr>
        <p:spPr>
          <a:xfrm>
            <a:off x="784384" y="6714768"/>
            <a:ext cx="13061633" cy="896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Open Sans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Esta </a:t>
            </a:r>
            <a:r>
              <a:rPr b="1" i="0" lang="en-US" sz="2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doble o triple vulnerabilidad</a:t>
            </a:r>
            <a:r>
              <a:rPr b="0" i="0" lang="en-US" sz="2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(niñez + calle + condición migratoria) exige una respuesta que supere la atención asistencialista.</a:t>
            </a:r>
            <a:endParaRPr b="0" i="0" sz="29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/>
          <p:nvPr/>
        </p:nvSpPr>
        <p:spPr>
          <a:xfrm>
            <a:off x="278600" y="892600"/>
            <a:ext cx="140373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El Reto Central: Sujetos de Derechos, Ante Todo</a:t>
            </a:r>
            <a:endParaRPr b="0" i="0" sz="4450" u="none" cap="none" strike="noStrike">
              <a:solidFill>
                <a:schemeClr val="lt1"/>
              </a:solidFill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793804" y="1947488"/>
            <a:ext cx="6450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2200"/>
              <a:buFont typeface="Bitter Medium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Marcos Normativos Internacionales</a:t>
            </a:r>
            <a:endParaRPr b="0" i="0" sz="2400" u="none" cap="none" strike="noStrike">
              <a:solidFill>
                <a:schemeClr val="lt1"/>
              </a:solidFill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93790" y="2663785"/>
            <a:ext cx="76044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 enfoque de derechos garantiza que, incluso en los contextos de mayor exclusión y vulnerabilidad, cada niño sea reconocido y tratado como un ser humano con derechos inalienables.</a:t>
            </a:r>
            <a:endParaRPr b="0" i="0" sz="1950" u="none" cap="none" strike="noStrike">
              <a:solidFill>
                <a:schemeClr val="lt1"/>
              </a:solidFill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793790" y="4192310"/>
            <a:ext cx="7604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1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Observación General N.º 21:</a:t>
            </a:r>
            <a:r>
              <a:rPr b="0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Se centra en la niñez en situación de calle.</a:t>
            </a:r>
            <a:endParaRPr b="0" i="0" sz="1950" u="none" cap="none" strike="noStrike">
              <a:solidFill>
                <a:schemeClr val="lt1"/>
              </a:solidFill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793790" y="5040273"/>
            <a:ext cx="7604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1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Observaci</a:t>
            </a:r>
            <a:r>
              <a:rPr b="1" lang="en-US"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ones </a:t>
            </a:r>
            <a:r>
              <a:rPr b="1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Generales  N.º 22 y </a:t>
            </a:r>
            <a:r>
              <a:rPr b="1" lang="en-US"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N.º 23</a:t>
            </a:r>
            <a:r>
              <a:rPr b="1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0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Abordan la niñez en el contexto de la migración internacional.</a:t>
            </a:r>
            <a:endParaRPr b="0" i="0" sz="1950" u="none" cap="none" strike="noStrike">
              <a:solidFill>
                <a:schemeClr val="lt1"/>
              </a:solidFill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793790" y="6355914"/>
            <a:ext cx="7604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9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Ambos documentos, emitidos por el Comité de los Derechos del Niño, establecen los estándares éticos y legales para nuestra intervención.</a:t>
            </a:r>
            <a:endParaRPr b="0" i="0" sz="19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9096" y="2196703"/>
            <a:ext cx="4885015" cy="488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780812" y="793552"/>
            <a:ext cx="13068776" cy="1394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87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350"/>
              <a:buFont typeface="Bitter Medium"/>
              <a:buNone/>
            </a:pPr>
            <a:r>
              <a:rPr b="0" i="0" lang="en-US" sz="43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Fundamentos del Enfoque de Derechos en la Intervención</a:t>
            </a:r>
            <a:endParaRPr b="0" i="0" sz="4350" u="none" cap="none" strike="noStrike">
              <a:solidFill>
                <a:schemeClr val="lt1"/>
              </a:solidFill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780812" y="2634139"/>
            <a:ext cx="13068776" cy="7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Debemos pasar del discurso de "atención" y "asistencia" al ejercicio real y efectivo de los derechos por parte de los niños, niñas y adolescentes.</a:t>
            </a:r>
            <a:endParaRPr b="0" i="0" sz="1750" u="none" cap="none" strike="noStrike">
              <a:solidFill>
                <a:schemeClr val="lt1"/>
              </a:solidFill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80812" y="3599021"/>
            <a:ext cx="501968" cy="501968"/>
          </a:xfrm>
          <a:prstGeom prst="roundRect">
            <a:avLst>
              <a:gd fmla="val 18668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864513" y="3640872"/>
            <a:ext cx="334566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1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505783" y="3640812"/>
            <a:ext cx="4024551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No Discriminación (Art. 2)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505783" y="4192905"/>
            <a:ext cx="5669994" cy="107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Los derechos son universales. Se aplican a todos los niños, sin importar su estatus legal, situación económica, o condición de residencia o migratoria.</a:t>
            </a:r>
            <a:endParaRPr b="0" i="0" sz="1750" u="none" cap="none" strike="noStrike">
              <a:solidFill>
                <a:schemeClr val="lt1"/>
              </a:solidFill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7454622" y="3599021"/>
            <a:ext cx="501968" cy="501968"/>
          </a:xfrm>
          <a:prstGeom prst="roundRect">
            <a:avLst>
              <a:gd fmla="val 18668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7538323" y="3640872"/>
            <a:ext cx="334566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2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8179594" y="3640812"/>
            <a:ext cx="5058370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Interés Superior del Niño (Art. 3)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8179594" y="4192905"/>
            <a:ext cx="5669994" cy="107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 toda decisión institucional que afecte a un niño, su interés superior debe ser una consideración primordial.</a:t>
            </a:r>
            <a:endParaRPr b="0" i="0" sz="1750" u="none" cap="none" strike="noStrike">
              <a:solidFill>
                <a:schemeClr val="lt1"/>
              </a:solidFill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780812" y="5709880"/>
            <a:ext cx="501968" cy="501968"/>
          </a:xfrm>
          <a:prstGeom prst="roundRect">
            <a:avLst>
              <a:gd fmla="val 18668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864513" y="5751731"/>
            <a:ext cx="334566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3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1505783" y="5751671"/>
            <a:ext cx="5300543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Derecho a la Participación (Art. 12)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1505783" y="6303764"/>
            <a:ext cx="5669994" cy="1070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Sus voces y opiniones deben ser escuchadas, respetadas y tener consecuencias reales en el diseño y evaluación de los programas.</a:t>
            </a:r>
            <a:endParaRPr b="0" i="0" sz="1750" u="none" cap="none" strike="noStrike">
              <a:solidFill>
                <a:schemeClr val="lt1"/>
              </a:solidFill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7454622" y="5709880"/>
            <a:ext cx="501968" cy="501968"/>
          </a:xfrm>
          <a:prstGeom prst="roundRect">
            <a:avLst>
              <a:gd fmla="val 18668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538323" y="5751731"/>
            <a:ext cx="334566" cy="418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4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8179594" y="5751671"/>
            <a:ext cx="5669994" cy="836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600"/>
              <a:buFont typeface="Bitter Medium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Derecho a la Supervivencia y Desarrollo (Art. 6)</a:t>
            </a:r>
            <a:endParaRPr b="0" i="0" sz="2600" u="none" cap="none" strike="noStrike">
              <a:solidFill>
                <a:schemeClr val="lt1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179594" y="6722031"/>
            <a:ext cx="5669994" cy="7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17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Garantizar la protección integral que permita su pleno desarrollo físico, mental, espiritual, moral y social.</a:t>
            </a:r>
            <a:endParaRPr b="0" i="0" sz="17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601623" y="472678"/>
            <a:ext cx="12284631" cy="53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73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3350"/>
              <a:buFont typeface="Bitter Medium"/>
              <a:buNone/>
            </a:pPr>
            <a:r>
              <a:rPr b="0" i="0" lang="en-US" sz="33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Metodologías Adaptadas: Flexibilidad, Confianza y Autonomía</a:t>
            </a:r>
            <a:endParaRPr b="0" i="0" sz="3350" u="none" cap="none" strike="noStrike">
              <a:solidFill>
                <a:schemeClr val="lt1"/>
              </a:solidFill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01623" y="1182172"/>
            <a:ext cx="13427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350"/>
              <a:buFont typeface="Open Sans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Las metodologías deben ajustarse a la diversidad, historia y contexto vital de cada niño. Deben partir de la autonomía progresiva y sus </a:t>
            </a:r>
            <a:r>
              <a:rPr b="1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puntos fuertes</a:t>
            </a: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no solo de sus carencias.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23" y="2097048"/>
            <a:ext cx="4332446" cy="43324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601625" y="6601300"/>
            <a:ext cx="34275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650"/>
              <a:buFont typeface="Bitter Medium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Espacios Seguros y Vínculos</a:t>
            </a:r>
            <a:endParaRPr b="0" i="0" sz="1850" u="none" cap="none" strike="noStrike">
              <a:solidFill>
                <a:schemeClr val="lt1"/>
              </a:solidFill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01623" y="6973014"/>
            <a:ext cx="4332446" cy="82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350"/>
              <a:buFont typeface="Open Sans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Creación de entornos de confianza y flexibilidad, priorizando el desarrollo de vínculos afectivos estables.</a:t>
            </a:r>
            <a:endParaRPr b="0" i="0" sz="15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858" y="2097048"/>
            <a:ext cx="4332565" cy="433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>
            <a:off x="5148845" y="6601425"/>
            <a:ext cx="3427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650"/>
              <a:buFont typeface="Bitter Medium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Lenguajes Expresivos</a:t>
            </a:r>
            <a:endParaRPr b="0" i="0" sz="1850" u="none" cap="none" strike="noStrike">
              <a:solidFill>
                <a:schemeClr val="lt1"/>
              </a:solidFill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5148858" y="6973133"/>
            <a:ext cx="4332565" cy="82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350"/>
              <a:buFont typeface="Open Sans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Uso de herramientas como el arte, el juego, el teatro foro o la tecnología (Fotovoz) para la expresión y sanación.</a:t>
            </a:r>
            <a:endParaRPr b="0" i="0" sz="15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96212" y="2097048"/>
            <a:ext cx="4332446" cy="43324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/>
          <p:nvPr/>
        </p:nvSpPr>
        <p:spPr>
          <a:xfrm>
            <a:off x="9696194" y="6601300"/>
            <a:ext cx="3190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650"/>
              <a:buFont typeface="Bitter Medium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Pertinencia Cultural</a:t>
            </a:r>
            <a:endParaRPr b="0" i="0" sz="1850" u="none" cap="none" strike="noStrike">
              <a:solidFill>
                <a:schemeClr val="lt1"/>
              </a:solidFill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9696212" y="6973014"/>
            <a:ext cx="4332446" cy="825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350"/>
              <a:buFont typeface="Open Sans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Adaptar las actividades a la realidad cultural, la historia de migración o la dinámica de la vida en calle de los participantes.</a:t>
            </a:r>
            <a:endParaRPr b="0" i="0" sz="15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793790" y="855821"/>
            <a:ext cx="130428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De la Consulta a la Codirección: Participación Vinculante</a:t>
            </a:r>
            <a:endParaRPr b="0" i="0" sz="4450" u="none" cap="none" strike="noStrike">
              <a:solidFill>
                <a:schemeClr val="lt1"/>
              </a:solidFill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793727" y="2426958"/>
            <a:ext cx="130428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2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 verdadera participación significa pasar de simplemente "escuchar" a "decidir con" los adolescentes sobre los proyectos que les afectan directamente.</a:t>
            </a:r>
            <a:endParaRPr b="0" i="0" sz="22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3707963"/>
            <a:ext cx="4347567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1020604" y="4842034"/>
            <a:ext cx="329219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Comités de Adolescentes</a:t>
            </a:r>
            <a:endParaRPr b="0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1020604" y="5332452"/>
            <a:ext cx="3893939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Creación de espacios formales dentro de los programas donde los jóvenes pueden ejercer una influencia real.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197" name="Google Shape;1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1357" y="3707963"/>
            <a:ext cx="4347567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5368171" y="4842034"/>
            <a:ext cx="3193852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Evaluación Participativa</a:t>
            </a:r>
            <a:endParaRPr b="0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368171" y="5332452"/>
            <a:ext cx="3893939" cy="181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Inclusión de los niños en la planificación y evaluación de proyectos, asegurando que sus opiniones generen cambios institucionales.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200" name="Google Shape;20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8924" y="3707963"/>
            <a:ext cx="4347567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9715738" y="484203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Revisión de Normas</a:t>
            </a:r>
            <a:endParaRPr b="0"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9715738" y="5332452"/>
            <a:ext cx="3893939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Implementar protocolos que permitan revisar normas o actividades internas a partir de las asambleas de adolescentes.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633301" y="497551"/>
            <a:ext cx="135327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3550"/>
              <a:buFont typeface="Bitter Medium"/>
              <a:buNone/>
            </a:pPr>
            <a:r>
              <a:rPr b="0" i="0" lang="en-US" sz="35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Institucionalización del Enfoque: Políticas y Protocolos</a:t>
            </a:r>
            <a:endParaRPr b="0" i="0" sz="3550" u="none" cap="none" strike="noStrike">
              <a:solidFill>
                <a:schemeClr val="lt1"/>
              </a:solidFill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93" y="1424940"/>
            <a:ext cx="13363813" cy="579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 enfoque de derechos requiere ser integrado en la estructura institucional, no solo como un proyecto, sino como la base de la actuación diaria (OG 22, párrs. 14–18).</a:t>
            </a:r>
            <a:endParaRPr b="0" i="0" sz="220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210" name="Google Shape;2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736" y="2207538"/>
            <a:ext cx="12002810" cy="43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2194798" y="5491971"/>
            <a:ext cx="7492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Bitter Medium"/>
              <a:buNone/>
            </a:pPr>
            <a:r>
              <a:rPr b="0" i="0" lang="en-US" sz="3150" u="none" cap="none" strike="noStrike">
                <a:solidFill>
                  <a:srgbClr val="FFFFFF"/>
                </a:solidFill>
                <a:latin typeface="Bitter Medium"/>
                <a:ea typeface="Bitter Medium"/>
                <a:cs typeface="Bitter Medium"/>
                <a:sym typeface="Bitter Medium"/>
              </a:rPr>
              <a:t>Asignación Presupuestaria</a:t>
            </a:r>
            <a:endParaRPr b="0" i="0" sz="3150" u="none" cap="none" strike="noStrike"/>
          </a:p>
        </p:txBody>
      </p:sp>
      <p:sp>
        <p:nvSpPr>
          <p:cNvPr id="212" name="Google Shape;212;p7"/>
          <p:cNvSpPr/>
          <p:nvPr/>
        </p:nvSpPr>
        <p:spPr>
          <a:xfrm>
            <a:off x="2194798" y="4182330"/>
            <a:ext cx="63534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Bitter Medium"/>
              <a:buNone/>
            </a:pPr>
            <a:r>
              <a:rPr b="0" i="0" lang="en-US" sz="3150" u="none" cap="none" strike="noStrike">
                <a:solidFill>
                  <a:srgbClr val="FFFFFF"/>
                </a:solidFill>
                <a:latin typeface="Bitter Medium"/>
                <a:ea typeface="Bitter Medium"/>
                <a:cs typeface="Bitter Medium"/>
                <a:sym typeface="Bitter Medium"/>
              </a:rPr>
              <a:t>Creación de Protocolos</a:t>
            </a:r>
            <a:endParaRPr b="0" i="0" sz="3150" u="none" cap="none" strike="noStrike"/>
          </a:p>
        </p:txBody>
      </p:sp>
      <p:sp>
        <p:nvSpPr>
          <p:cNvPr id="213" name="Google Shape;213;p7"/>
          <p:cNvSpPr/>
          <p:nvPr/>
        </p:nvSpPr>
        <p:spPr>
          <a:xfrm>
            <a:off x="2194798" y="2859325"/>
            <a:ext cx="5967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Bitter Medium"/>
              <a:buNone/>
            </a:pPr>
            <a:r>
              <a:rPr b="0" i="0" lang="en-US" sz="3150" u="none" cap="none" strike="noStrike">
                <a:solidFill>
                  <a:srgbClr val="FFFFFF"/>
                </a:solidFill>
                <a:latin typeface="Bitter Medium"/>
                <a:ea typeface="Bitter Medium"/>
                <a:cs typeface="Bitter Medium"/>
                <a:sym typeface="Bitter Medium"/>
              </a:rPr>
              <a:t>Integración Política</a:t>
            </a:r>
            <a:endParaRPr b="0" i="0" sz="3150" u="none" cap="none" strike="noStrike"/>
          </a:p>
        </p:txBody>
      </p:sp>
      <p:sp>
        <p:nvSpPr>
          <p:cNvPr id="214" name="Google Shape;214;p7"/>
          <p:cNvSpPr/>
          <p:nvPr/>
        </p:nvSpPr>
        <p:spPr>
          <a:xfrm>
            <a:off x="633230" y="6343596"/>
            <a:ext cx="13363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Integración Política:</a:t>
            </a:r>
            <a:r>
              <a:rPr b="0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Incluir el enfoque en políticas migratorias y de protección social a nivel nacional y regional.</a:t>
            </a:r>
            <a:endParaRPr b="0" i="0" sz="1700" u="none" cap="none" strike="noStrike">
              <a:solidFill>
                <a:schemeClr val="lt1"/>
              </a:solidFill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633218" y="6902590"/>
            <a:ext cx="133638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Protocolos Claros:</a:t>
            </a:r>
            <a:r>
              <a:rPr b="0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Desarrollar guías de actuación uniformes para niños en calle y migración, basadas en el respeto y la dignidad.</a:t>
            </a:r>
            <a:endParaRPr b="0" i="0" sz="1700" u="none" cap="none" strike="noStrike">
              <a:solidFill>
                <a:schemeClr val="lt1"/>
              </a:solidFill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633300" y="7354500"/>
            <a:ext cx="133638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400"/>
              <a:buFont typeface="Open Sans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Sostenibilidad Presupuestaria:</a:t>
            </a:r>
            <a:r>
              <a:rPr b="0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Garantizar asignaciones económicas suficientes para sostener programas a largo plazo y la formación continua del personal.</a:t>
            </a:r>
            <a:endParaRPr b="0" i="0" sz="17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459700" y="361117"/>
            <a:ext cx="7375327" cy="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49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2550"/>
              <a:buFont typeface="Bitter Medium"/>
              <a:buNone/>
            </a:pPr>
            <a:r>
              <a:rPr b="0" i="0" lang="en-US" sz="25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La No Discriminación como Práctica Transversal</a:t>
            </a:r>
            <a:endParaRPr b="0" i="0" sz="2550" u="none" cap="none" strike="noStrike">
              <a:solidFill>
                <a:schemeClr val="lt1"/>
              </a:solidFill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656625" y="886369"/>
            <a:ext cx="135141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D2600F"/>
              </a:buClr>
              <a:buSzPts val="1000"/>
              <a:buFont typeface="Open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"Criminalizar o estigmatizar la vida en calle es una violación directa al derecho a la no discriminación."</a:t>
            </a:r>
            <a:endParaRPr b="0" i="0" sz="2000" u="none" cap="none" strike="noStrike">
              <a:solidFill>
                <a:schemeClr val="lt1"/>
              </a:solidFill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459700" y="1034177"/>
            <a:ext cx="15240" cy="505539"/>
          </a:xfrm>
          <a:prstGeom prst="rect">
            <a:avLst/>
          </a:prstGeom>
          <a:solidFill>
            <a:srgbClr val="D26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59700" y="1818801"/>
            <a:ext cx="36612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1250"/>
              <a:buFont typeface="Bitter Medium"/>
              <a:buNone/>
            </a:pPr>
            <a:r>
              <a:rPr b="0" i="0" lang="en-US" sz="20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Acceso Sin Barreras</a:t>
            </a:r>
            <a:endParaRPr b="0" i="0" sz="2050" u="none" cap="none" strike="noStrike">
              <a:solidFill>
                <a:schemeClr val="lt1"/>
              </a:solidFill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459700" y="2155269"/>
            <a:ext cx="66954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000"/>
              <a:buFont typeface="Open San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Garantizar el acceso efectivo a servicios esenciales (salud, educación, justicia) sin importar la condición migratoria o la falta de documentación. El estatus de niño prevalece.</a:t>
            </a:r>
            <a:endParaRPr b="0" i="0" sz="2000" u="none" cap="none" strike="noStrike">
              <a:solidFill>
                <a:schemeClr val="lt1"/>
              </a:solidFill>
            </a:endParaRPr>
          </a:p>
        </p:txBody>
      </p:sp>
      <p:pic>
        <p:nvPicPr>
          <p:cNvPr descr="preencoded.png"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0175" y="4572948"/>
            <a:ext cx="3246248" cy="324624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7482951" y="1818800"/>
            <a:ext cx="36612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1250"/>
              <a:buFont typeface="Bitter Medium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Revisión de Sesgos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7482959" y="2155269"/>
            <a:ext cx="66954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000"/>
              <a:buFont typeface="Open Sans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Impulsar la capacitación del personal para identificar y eliminar actitudes institucionales y sesgos que prejuzgan la identidad, origen, género o trayectoria de los jóvenes.</a:t>
            </a:r>
            <a:endParaRPr b="0" i="0" sz="2100" u="none" cap="none" strike="noStrike">
              <a:solidFill>
                <a:schemeClr val="lt1"/>
              </a:solidFill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7482942" y="4572951"/>
            <a:ext cx="3125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1250"/>
              <a:buFont typeface="Bitter Medium"/>
              <a:buNone/>
            </a:pPr>
            <a:r>
              <a:rPr b="0" i="0" lang="en-US" sz="20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Cultura Inclusiva</a:t>
            </a:r>
            <a:endParaRPr b="0" i="0" sz="2050" u="none" cap="none" strike="noStrike">
              <a:solidFill>
                <a:schemeClr val="lt1"/>
              </a:solidFill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7482947" y="5233493"/>
            <a:ext cx="66954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000"/>
              <a:buFont typeface="Open San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Promover el uso de lenguaje inclusivo y crear espacios que valoren y reconozcan activamente la diversidad y las identidades de cada participante.</a:t>
            </a:r>
            <a:endParaRPr b="0" i="0" sz="2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/>
          <p:nvPr/>
        </p:nvSpPr>
        <p:spPr>
          <a:xfrm>
            <a:off x="793727" y="497694"/>
            <a:ext cx="13042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C3F42"/>
              </a:buClr>
              <a:buSzPts val="4450"/>
              <a:buFont typeface="Bitter Medium"/>
              <a:buNone/>
            </a:pPr>
            <a:r>
              <a:rPr b="0" i="0" lang="en-US" sz="445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El Rol Fundamental de los Agentes Sociales y Educadores</a:t>
            </a:r>
            <a:endParaRPr b="0" i="0" sz="4450" u="none" cap="none" strike="noStrike">
              <a:solidFill>
                <a:schemeClr val="lt1"/>
              </a:solidFill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793800" y="2505348"/>
            <a:ext cx="132438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Los educadores y agentes sociales deben transformarse de simples </a:t>
            </a:r>
            <a:r>
              <a:rPr b="1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"prestadores de servicios"</a:t>
            </a: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b="1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"mediadores de derechos"</a:t>
            </a:r>
            <a:r>
              <a:rPr b="0" i="0" lang="en-US" sz="2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fomentando la emancipación de los niños.</a:t>
            </a:r>
            <a:endParaRPr b="0" i="0" sz="2150" u="none" cap="none" strike="noStrike">
              <a:solidFill>
                <a:schemeClr val="lt1"/>
              </a:solidFill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793790" y="3821311"/>
            <a:ext cx="4196358" cy="680442"/>
          </a:xfrm>
          <a:prstGeom prst="roundRect">
            <a:avLst>
              <a:gd fmla="val 48002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0" name="Google Shape;2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888" y="3991332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1020604" y="472856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Competencias</a:t>
            </a:r>
            <a:endParaRPr b="0" i="0" sz="2500" u="none" cap="none" strike="noStrike">
              <a:solidFill>
                <a:schemeClr val="lt1"/>
              </a:solidFill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1020604" y="5218986"/>
            <a:ext cx="3742730" cy="181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Empatía profunda, capacidad para la lectura crítica de contexto, y creatividad metodológica para adaptarse a las necesidades dinámicas.</a:t>
            </a:r>
            <a:endParaRPr b="0" i="0" sz="2050" u="none" cap="none" strike="noStrike">
              <a:solidFill>
                <a:schemeClr val="lt1"/>
              </a:solidFill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5216962" y="3821311"/>
            <a:ext cx="4196358" cy="680442"/>
          </a:xfrm>
          <a:prstGeom prst="roundRect">
            <a:avLst>
              <a:gd fmla="val 48002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060" y="3991332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/>
          <p:nvPr/>
        </p:nvSpPr>
        <p:spPr>
          <a:xfrm>
            <a:off x="5443776" y="472856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Trabajo en Red</a:t>
            </a:r>
            <a:endParaRPr b="0" i="0" sz="2500" u="none" cap="none" strike="noStrike">
              <a:solidFill>
                <a:schemeClr val="lt1"/>
              </a:solidFill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5443776" y="5218986"/>
            <a:ext cx="3742730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Articular esfuerzos entre diferentes instituciones y sectores para ofrecer una respuesta integral y coordinada.</a:t>
            </a:r>
            <a:endParaRPr b="0" i="0" sz="2050" u="none" cap="none" strike="noStrike">
              <a:solidFill>
                <a:schemeClr val="lt1"/>
              </a:solidFill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9640133" y="3821311"/>
            <a:ext cx="4196358" cy="680442"/>
          </a:xfrm>
          <a:prstGeom prst="roundRect">
            <a:avLst>
              <a:gd fmla="val 480029" name="adj"/>
            </a:avLst>
          </a:prstGeom>
          <a:solidFill>
            <a:srgbClr val="FCE2CF"/>
          </a:solidFill>
          <a:ln cap="flat" cmpd="sng" w="9525">
            <a:solidFill>
              <a:srgbClr val="E2C8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8" name="Google Shape;2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8232" y="3991332"/>
            <a:ext cx="340162" cy="3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/>
          <p:nvPr/>
        </p:nvSpPr>
        <p:spPr>
          <a:xfrm>
            <a:off x="9866948" y="472856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2200"/>
              <a:buFont typeface="Bitter Medium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Bitter Medium"/>
                <a:ea typeface="Bitter Medium"/>
                <a:cs typeface="Bitter Medium"/>
                <a:sym typeface="Bitter Medium"/>
              </a:rPr>
              <a:t>Formación Continua</a:t>
            </a:r>
            <a:endParaRPr b="0" i="0" sz="2500" u="none" cap="none" strike="noStrike">
              <a:solidFill>
                <a:schemeClr val="lt1"/>
              </a:solidFill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9866948" y="5218986"/>
            <a:ext cx="3742730" cy="181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B2E3C"/>
              </a:buClr>
              <a:buSzPts val="1750"/>
              <a:buFont typeface="Open Sans"/>
              <a:buNone/>
            </a:pPr>
            <a:r>
              <a:rPr b="0" i="0" lang="en-US" sz="20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Capacitación obligatoria en trauma psicosocial, derechos humanos, metodologías participativas y diversidad cultural (OG 21, párr. 18).</a:t>
            </a:r>
            <a:endParaRPr b="0" i="0" sz="205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2025-10-29T14:59:47Z</dcterms:created>
</cp:coreProperties>
</file>